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7" r:id="rId2"/>
    <p:sldId id="279" r:id="rId3"/>
    <p:sldId id="280" r:id="rId4"/>
    <p:sldId id="28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49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4" r:id="rId28"/>
    <p:sldId id="325" r:id="rId29"/>
    <p:sldId id="350" r:id="rId30"/>
    <p:sldId id="326" r:id="rId31"/>
    <p:sldId id="327" r:id="rId32"/>
    <p:sldId id="344" r:id="rId33"/>
    <p:sldId id="34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439"/>
    <p:restoredTop sz="90498"/>
  </p:normalViewPr>
  <p:slideViewPr>
    <p:cSldViewPr>
      <p:cViewPr varScale="1">
        <p:scale>
          <a:sx n="70" d="100"/>
          <a:sy n="70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98B2-A6A5-402F-9850-A0FFF1A123AD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FE60E-47DE-4759-A88E-604CE52C7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C6F88-8B90-4F59-9424-82EB5040A09B}" type="slidenum">
              <a:rPr lang="en-US"/>
              <a:pPr/>
              <a:t>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ACCEDB88-E0A4-4C17-A587-DB555EEDEDE0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14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5996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27AE247F-0969-48DB-94AA-2FAE4E4D71D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16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5647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1532F-B6C0-484A-9CF0-C5574F2BD8C8}" type="slidenum">
              <a:rPr lang="en-US"/>
              <a:pPr/>
              <a:t>18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3117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B101DC54-D6A8-4607-A963-10188AD2301A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19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65337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E79CC-2BA0-46E9-95AC-D633DA6E91AB}" type="slidenum">
              <a:rPr lang="en-US"/>
              <a:pPr/>
              <a:t>20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24268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CD41C-EA5D-4B65-BF42-5139077D9B14}" type="slidenum">
              <a:rPr lang="en-US"/>
              <a:pPr/>
              <a:t>21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1175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67617-0B4D-41AD-AE7C-01135B2BE8EF}" type="slidenum">
              <a:rPr lang="en-US"/>
              <a:pPr/>
              <a:t>22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74924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F5DA8AAD-9694-4D07-A92B-B885111AB7C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23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7806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A23E4-B5FC-492D-9EF6-5AD3CFF2ECE9}" type="slidenum">
              <a:rPr lang="en-US"/>
              <a:pPr/>
              <a:t>24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11702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D43A1-A3C6-49E6-AB03-77CF61DAF09F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08442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6AE32-20F6-46A2-9A73-FA9018FF9134}" type="slidenum">
              <a:rPr lang="en-US"/>
              <a:pPr/>
              <a:t>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47D9-4D3F-47D4-AE94-DFA836CBB695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37477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A0C2C-E8E0-4730-8217-092E977DA7EE}" type="slidenum">
              <a:rPr lang="en-US"/>
              <a:pPr/>
              <a:t>27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72660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95DE6-2063-4B28-8C49-E02DA7822A72}" type="slidenum">
              <a:rPr lang="en-US"/>
              <a:pPr/>
              <a:t>28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 over with louisa re compared to leonorah’</a:t>
            </a:r>
          </a:p>
        </p:txBody>
      </p:sp>
    </p:spTree>
    <p:extLst>
      <p:ext uri="{BB962C8B-B14F-4D97-AF65-F5344CB8AC3E}">
        <p14:creationId xmlns:p14="http://schemas.microsoft.com/office/powerpoint/2010/main" xmlns="" val="1159126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A9C3461B-5AF9-4F4D-BE83-04DAC295C3E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30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 over with louisa re compared to leonorah’</a:t>
            </a:r>
          </a:p>
        </p:txBody>
      </p:sp>
    </p:spTree>
    <p:extLst>
      <p:ext uri="{BB962C8B-B14F-4D97-AF65-F5344CB8AC3E}">
        <p14:creationId xmlns:p14="http://schemas.microsoft.com/office/powerpoint/2010/main" xmlns="" val="1433925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40D4F-8653-4634-BB9A-6DEEDBA3B3CB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41616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51F8695E-9C47-48DA-87F4-2646E5BECC12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32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76710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4E660-EC5F-412D-B9CC-70E5F8C075D4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2761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E8FFD-0189-45C8-8A66-5DC6CECEC434}" type="slidenum">
              <a:rPr lang="en-US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F26E16A8-E6D6-413E-987E-C69B8293A041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5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0151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290CEA43-D0F6-4C46-818A-6BE0F7ED712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0197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62883E7A-CB03-4611-BB27-810A89E76205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7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1563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CD411A24-BDA9-4AEF-AF3C-BA5589920084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8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3572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2EAFE477-FD77-496A-B914-D3DE4349514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9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69133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0" tIns="44170" rIns="88340" bIns="44170" anchor="b"/>
          <a:lstStyle/>
          <a:p>
            <a:pPr algn="r" defTabSz="882650">
              <a:buFontTx/>
              <a:buNone/>
            </a:pPr>
            <a:fld id="{6276341E-9E86-446D-89CA-2597A9EF0459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defTabSz="882650">
                <a:buFontTx/>
                <a:buNone/>
              </a:pPr>
              <a:t>10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2589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8B61-3403-40D2-9BAF-10B890CD1E66}" type="datetimeFigureOut">
              <a:rPr lang="en-US" smtClean="0"/>
              <a:pPr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21ED-18DB-493C-839D-FE1A1CFC3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9.jpeg"/><Relationship Id="rId4" Type="http://schemas.openxmlformats.org/officeDocument/2006/relationships/hyperlink" Target="http://www.evercrete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evercret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lemiss.edu/depts/educ_school2/k12/certificate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539008"/>
            <a:ext cx="9144000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7" rIns="0" bIns="45717">
            <a:spAutoFit/>
          </a:bodyPr>
          <a:lstStyle/>
          <a:p>
            <a:pPr defTabSz="913805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44" y="1562696"/>
            <a:ext cx="914400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/>
            <a:endParaRPr lang="en-US" dirty="0"/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0" y="1675805"/>
            <a:ext cx="441132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r>
              <a:rPr lang="en-US" sz="44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zh-TW" altLang="en-AU" sz="44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</p:txBody>
      </p:sp>
      <p:pic>
        <p:nvPicPr>
          <p:cNvPr id="6149" name="Picture 9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33600"/>
            <a:ext cx="6985000" cy="23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5843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539750" y="863203"/>
            <a:ext cx="78408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AU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Factors causing Concrete Deterioration?</a:t>
            </a:r>
            <a:endParaRPr lang="zh-TW" altLang="en-A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4841" y="1943695"/>
            <a:ext cx="8836603" cy="362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AU" altLang="zh-TW" sz="2000" b="1" i="1" dirty="0">
                <a:solidFill>
                  <a:schemeClr val="accent2"/>
                </a:solidFill>
                <a:ea typeface="新細明體" pitchFamily="18" charset="-120"/>
              </a:rPr>
              <a:t>	The following are the </a:t>
            </a:r>
            <a:r>
              <a:rPr lang="en-AU" altLang="zh-TW" sz="2000" b="1" i="1" dirty="0" smtClean="0">
                <a:solidFill>
                  <a:schemeClr val="accent2"/>
                </a:solidFill>
                <a:ea typeface="新細明體" pitchFamily="18" charset="-120"/>
              </a:rPr>
              <a:t>main factors causing Concrete </a:t>
            </a:r>
            <a:r>
              <a:rPr lang="en-AU" altLang="zh-TW" sz="2000" b="1" i="1" dirty="0">
                <a:solidFill>
                  <a:schemeClr val="accent2"/>
                </a:solidFill>
                <a:ea typeface="新細明體" pitchFamily="18" charset="-120"/>
              </a:rPr>
              <a:t>Deterioration:</a:t>
            </a:r>
            <a:endParaRPr lang="en-US" altLang="zh-TW" sz="2000" b="1" dirty="0">
              <a:solidFill>
                <a:schemeClr val="accent2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1.	Alkali Silica Reaction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2. 	Acid Attack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3.	Carbonation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The above 3 factors </a:t>
            </a:r>
            <a:r>
              <a:rPr lang="en-US" altLang="zh-TW" sz="2200" dirty="0" smtClean="0">
                <a:solidFill>
                  <a:srgbClr val="000000"/>
                </a:solidFill>
                <a:ea typeface="新細明體" pitchFamily="18" charset="-120"/>
              </a:rPr>
              <a:t>happen 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due the presence of </a:t>
            </a:r>
            <a:r>
              <a:rPr lang="en-US" altLang="zh-TW" sz="2200" b="1" u="sng" dirty="0">
                <a:solidFill>
                  <a:srgbClr val="C00000"/>
                </a:solidFill>
                <a:ea typeface="新細明體" pitchFamily="18" charset="-120"/>
              </a:rPr>
              <a:t>Calcium Hydroxide – Ca(OH)</a:t>
            </a:r>
            <a:r>
              <a:rPr lang="en-US" altLang="zh-TW" sz="2200" b="1" baseline="-25000" dirty="0">
                <a:solidFill>
                  <a:srgbClr val="C00000"/>
                </a:solidFill>
                <a:ea typeface="新細明體" pitchFamily="18" charset="-120"/>
              </a:rPr>
              <a:t>2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 inside the concrete (cement)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5255685"/>
          </a:xfrm>
          <a:prstGeom prst="rect">
            <a:avLst/>
          </a:prstGeom>
          <a:noFill/>
        </p:spPr>
        <p:txBody>
          <a:bodyPr wrap="square" lIns="84216" tIns="42108" rIns="84216" bIns="42108" rtlCol="0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CAUSES &amp; EFFECTS OF ASR- ALKALI SILICA REACTION IN CONCRETE</a:t>
            </a:r>
          </a:p>
          <a:p>
            <a:pPr>
              <a:buNone/>
            </a:pPr>
            <a:endParaRPr lang="en-US" sz="2000" b="1" dirty="0"/>
          </a:p>
          <a:p>
            <a:pPr algn="just">
              <a:buNone/>
            </a:pPr>
            <a:r>
              <a:rPr lang="en-US" sz="2000" dirty="0" smtClean="0"/>
              <a:t>                  H</a:t>
            </a:r>
            <a:r>
              <a:rPr lang="en-US" dirty="0" smtClean="0"/>
              <a:t>ydroxyl ions in the alkaline cement pores in the concrete react</a:t>
            </a:r>
          </a:p>
          <a:p>
            <a:pPr algn="just">
              <a:buNone/>
            </a:pPr>
            <a:r>
              <a:rPr lang="en-US" dirty="0" smtClean="0"/>
              <a:t>                    with reactive silica in the aggregates (e.g. chert, quartzite, opal, strained </a:t>
            </a:r>
          </a:p>
          <a:p>
            <a:pPr algn="just">
              <a:buNone/>
            </a:pPr>
            <a:r>
              <a:rPr lang="en-US" dirty="0" smtClean="0"/>
              <a:t>                    Quartz crystals).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 smtClean="0"/>
              <a:t>                    A gel is produced  which increases in volume by absorbing water &amp; hence exerts</a:t>
            </a:r>
          </a:p>
          <a:p>
            <a:pPr algn="just">
              <a:buNone/>
            </a:pPr>
            <a:r>
              <a:rPr lang="en-US" dirty="0" smtClean="0"/>
              <a:t>                    an expansive pressure.    </a:t>
            </a:r>
          </a:p>
          <a:p>
            <a:pPr algn="just">
              <a:buNone/>
            </a:pPr>
            <a:r>
              <a:rPr lang="en-US" dirty="0" smtClean="0"/>
              <a:t>      </a:t>
            </a:r>
          </a:p>
          <a:p>
            <a:pPr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                 Result : Serious Expansion &amp; Cracking in the concrete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              In concrete without reinforcement ASR causes characteristic “MAP CRACKING”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3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562600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understanding-cement.com/images/sulfat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67200"/>
            <a:ext cx="2590800" cy="1752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886200" y="3962400"/>
            <a:ext cx="3429000" cy="990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318974" cy="5009463"/>
          </a:xfrm>
          <a:prstGeom prst="rect">
            <a:avLst/>
          </a:prstGeom>
          <a:noFill/>
        </p:spPr>
        <p:txBody>
          <a:bodyPr wrap="none" lIns="84216" tIns="42108" rIns="84216" bIns="42108" rtlCol="0">
            <a:spAutoFit/>
          </a:bodyPr>
          <a:lstStyle/>
          <a:p>
            <a:pPr algn="ctr">
              <a:buNone/>
            </a:pPr>
            <a:endParaRPr lang="en-US" sz="2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EFFECTS OF SALTS, ACIDS &amp; CHLORIDES ON CONCRETE</a:t>
            </a:r>
          </a:p>
          <a:p>
            <a:pPr>
              <a:buNone/>
            </a:pPr>
            <a:endParaRPr lang="en-US" sz="1300" dirty="0"/>
          </a:p>
          <a:p>
            <a:pPr>
              <a:buNone/>
            </a:pPr>
            <a:r>
              <a:rPr lang="en-US" dirty="0" smtClean="0"/>
              <a:t>Portland Cement, the “binding” component in concrete</a:t>
            </a:r>
          </a:p>
          <a:p>
            <a:pPr>
              <a:buNone/>
            </a:pPr>
            <a:r>
              <a:rPr lang="en-US" dirty="0" smtClean="0"/>
              <a:t>(other components being aggregates &amp; Water)  has a </a:t>
            </a:r>
            <a:r>
              <a:rPr lang="en-US" b="1" dirty="0" smtClean="0">
                <a:solidFill>
                  <a:srgbClr val="006600"/>
                </a:solidFill>
              </a:rPr>
              <a:t>PH</a:t>
            </a:r>
            <a:r>
              <a:rPr lang="en-US" dirty="0" smtClean="0"/>
              <a:t> approaching 12 which makes it</a:t>
            </a:r>
          </a:p>
          <a:p>
            <a:pPr>
              <a:buNone/>
            </a:pPr>
            <a:r>
              <a:rPr lang="en-US" dirty="0" smtClean="0"/>
              <a:t>very alkaline.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dirty="0" smtClean="0"/>
              <a:t>In order for the cement to hold together the other components, it is</a:t>
            </a:r>
          </a:p>
          <a:p>
            <a:pPr>
              <a:buNone/>
            </a:pPr>
            <a:r>
              <a:rPr lang="en-US" dirty="0" smtClean="0"/>
              <a:t>important for it to remain at or near a </a:t>
            </a:r>
            <a:r>
              <a:rPr lang="en-US" b="1" dirty="0" smtClean="0">
                <a:solidFill>
                  <a:srgbClr val="006600"/>
                </a:solidFill>
              </a:rPr>
              <a:t>PH </a:t>
            </a:r>
            <a:r>
              <a:rPr lang="en-US" dirty="0" smtClean="0"/>
              <a:t>of 12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dirty="0" smtClean="0"/>
              <a:t>When salt(PH of roughly 6-7) , other acids, such as acid rain etc, are introduced</a:t>
            </a:r>
          </a:p>
          <a:p>
            <a:pPr>
              <a:buNone/>
            </a:pPr>
            <a:r>
              <a:rPr lang="en-US" dirty="0" smtClean="0"/>
              <a:t>onto the concrete, they enter the small pores &amp; micro</a:t>
            </a:r>
          </a:p>
          <a:p>
            <a:pPr>
              <a:buNone/>
            </a:pPr>
            <a:r>
              <a:rPr lang="en-US" dirty="0" smtClean="0"/>
              <a:t> cracks of the concrete &amp; attack the surrounding materials,</a:t>
            </a:r>
          </a:p>
          <a:p>
            <a:pPr>
              <a:buNone/>
            </a:pPr>
            <a:r>
              <a:rPr lang="en-US" dirty="0" smtClean="0"/>
              <a:t> lowering their </a:t>
            </a:r>
            <a:r>
              <a:rPr lang="en-US" b="1" dirty="0" smtClean="0">
                <a:solidFill>
                  <a:srgbClr val="006600"/>
                </a:solidFill>
              </a:rPr>
              <a:t>PH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00" dirty="0"/>
          </a:p>
          <a:p>
            <a:pPr>
              <a:buNone/>
            </a:pPr>
            <a:r>
              <a:rPr lang="en-US" dirty="0" smtClean="0"/>
              <a:t> As the PH is lowered, the cement’s </a:t>
            </a:r>
            <a:r>
              <a:rPr lang="en-US" sz="2200" dirty="0" smtClean="0"/>
              <a:t>ability</a:t>
            </a:r>
            <a:r>
              <a:rPr lang="en-US" dirty="0" smtClean="0"/>
              <a:t> to hold things is </a:t>
            </a:r>
          </a:p>
          <a:p>
            <a:pPr>
              <a:buNone/>
            </a:pPr>
            <a:r>
              <a:rPr lang="en-US" dirty="0" smtClean="0"/>
              <a:t>compromised.</a:t>
            </a:r>
          </a:p>
          <a:p>
            <a:pPr>
              <a:buNone/>
            </a:pPr>
            <a:endParaRPr lang="en-US" sz="600" dirty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Results : Exposed to acidic environments for a long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period of time-all that will be left will be sand &amp; grit.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6040771"/>
            <a:ext cx="2286000" cy="8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masterbuilder.co.in/wp-content/uploads/2013/09/Critical-Chloride-Content-in-Reinforced-Concrete-H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200400"/>
            <a:ext cx="2924175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09800"/>
            <a:ext cx="8507616" cy="3193582"/>
          </a:xfrm>
          <a:prstGeom prst="rect">
            <a:avLst/>
          </a:prstGeom>
          <a:noFill/>
        </p:spPr>
        <p:txBody>
          <a:bodyPr wrap="square" lIns="84216" tIns="42108" rIns="84216" bIns="42108" rtlCol="0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EFFECTS OF CARBONATION ON CONCRETE</a:t>
            </a:r>
          </a:p>
          <a:p>
            <a:pPr>
              <a:buNone/>
            </a:pPr>
            <a:endParaRPr lang="en-US" sz="1100" dirty="0"/>
          </a:p>
          <a:p>
            <a:pPr>
              <a:buNone/>
            </a:pPr>
            <a:r>
              <a:rPr lang="en-US" dirty="0" smtClean="0"/>
              <a:t>Carbonation is a reaction between the cement in concrete &amp; carbon dioxide in the air.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 smtClean="0"/>
              <a:t>Carbonation progressively lowers the PH in concrete, though the process is somewhat slow(about 6 years to progress 50mm or 2 inches)</a:t>
            </a:r>
          </a:p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Result: When carbonation(lowered PH) reaches the level of steel reinforcement, it attacks the thin protective layers of iron oxide surrounding the reinforcement &amp; initiates corrosion. Since steel can expand 6 times its size when corroded, resulting pressure causes the surrounding concrete to crack &amp; break.</a:t>
            </a:r>
          </a:p>
          <a:p>
            <a:pPr>
              <a:buNone/>
            </a:pPr>
            <a:endParaRPr lang="en-US" sz="5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 Structural Concrete, this can result in Structural failure.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5650" name="Picture 2" descr="http://www.st-astier.co.uk/uploads/blog-thumb/low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3306936" cy="2057400"/>
          </a:xfrm>
          <a:prstGeom prst="rect">
            <a:avLst/>
          </a:prstGeom>
          <a:noFill/>
        </p:spPr>
      </p:pic>
      <p:pic>
        <p:nvPicPr>
          <p:cNvPr id="4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1" y="5706086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12"/>
          <p:cNvSpPr/>
          <p:nvPr/>
        </p:nvSpPr>
        <p:spPr>
          <a:xfrm>
            <a:off x="4953000" y="152400"/>
            <a:ext cx="2716847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6867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539750" y="863203"/>
            <a:ext cx="78408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AU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Factors causing Concrete Deterioration?</a:t>
            </a:r>
            <a:endParaRPr lang="zh-TW" altLang="en-AU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4841" y="1943695"/>
            <a:ext cx="8836603" cy="307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AU" altLang="zh-TW" sz="2000" b="1" i="1" dirty="0">
                <a:solidFill>
                  <a:srgbClr val="C00000"/>
                </a:solidFill>
                <a:ea typeface="新細明體" pitchFamily="18" charset="-120"/>
              </a:rPr>
              <a:t>	The following </a:t>
            </a:r>
            <a:r>
              <a:rPr lang="en-AU" altLang="zh-TW" sz="2000" b="1" i="1" dirty="0" smtClean="0">
                <a:solidFill>
                  <a:srgbClr val="C00000"/>
                </a:solidFill>
                <a:ea typeface="新細明體" pitchFamily="18" charset="-120"/>
              </a:rPr>
              <a:t>factors also cause Concrete </a:t>
            </a:r>
            <a:r>
              <a:rPr lang="en-AU" altLang="zh-TW" sz="2000" b="1" i="1" dirty="0">
                <a:solidFill>
                  <a:srgbClr val="C00000"/>
                </a:solidFill>
                <a:ea typeface="新細明體" pitchFamily="18" charset="-120"/>
              </a:rPr>
              <a:t>Deterioration:</a:t>
            </a:r>
            <a:endParaRPr lang="en-US" altLang="zh-TW" sz="2000" b="1" dirty="0">
              <a:solidFill>
                <a:srgbClr val="C00000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4.	Freeze / Thaw Action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5.	Water Leakage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endParaRPr lang="en-US" altLang="zh-TW" sz="2200" dirty="0">
              <a:solidFill>
                <a:srgbClr val="000000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The above 2 factors </a:t>
            </a:r>
            <a:r>
              <a:rPr lang="en-US" altLang="zh-TW" sz="2200" b="1" dirty="0" smtClean="0">
                <a:solidFill>
                  <a:srgbClr val="C00000"/>
                </a:solidFill>
                <a:ea typeface="新細明體" pitchFamily="18" charset="-120"/>
              </a:rPr>
              <a:t>happen 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because the </a:t>
            </a:r>
            <a:r>
              <a:rPr lang="en-US" altLang="zh-TW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pitchFamily="18" charset="-120"/>
              </a:rPr>
              <a:t>water molecules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ea typeface="新細明體" pitchFamily="18" charset="-120"/>
              </a:rPr>
              <a:t>penetrate into 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the concrete through unseen </a:t>
            </a:r>
            <a:r>
              <a:rPr lang="en-US" altLang="zh-TW" sz="2200" b="1" u="sng" dirty="0">
                <a:solidFill>
                  <a:schemeClr val="tx2">
                    <a:lumMod val="60000"/>
                    <a:lumOff val="40000"/>
                  </a:schemeClr>
                </a:solidFill>
                <a:ea typeface="新細明體" pitchFamily="18" charset="-120"/>
              </a:rPr>
              <a:t>small voids / pores</a:t>
            </a: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.</a:t>
            </a:r>
            <a:endParaRPr lang="en-AU" altLang="zh-TW" sz="2200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81200"/>
            <a:ext cx="7562485" cy="4086134"/>
          </a:xfrm>
          <a:prstGeom prst="rect">
            <a:avLst/>
          </a:prstGeom>
          <a:noFill/>
        </p:spPr>
        <p:txBody>
          <a:bodyPr wrap="none" lIns="84216" tIns="42108" rIns="84216" bIns="42108" rtlCol="0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EFFECTS OF FREEZE/THAW ON CONCRETE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dirty="0" smtClean="0"/>
              <a:t>Deterioration of concrete  from freeze /thaw  occurs when</a:t>
            </a:r>
          </a:p>
          <a:p>
            <a:pPr>
              <a:buNone/>
            </a:pPr>
            <a:r>
              <a:rPr lang="en-US" dirty="0" smtClean="0"/>
              <a:t>the concrete is </a:t>
            </a:r>
            <a:r>
              <a:rPr lang="en-US" i="1" u="sng" dirty="0" smtClean="0">
                <a:solidFill>
                  <a:srgbClr val="C00000"/>
                </a:solidFill>
              </a:rPr>
              <a:t>Critically Saturated (</a:t>
            </a:r>
            <a:r>
              <a:rPr lang="en-US" dirty="0" smtClean="0">
                <a:solidFill>
                  <a:srgbClr val="C00000"/>
                </a:solidFill>
              </a:rPr>
              <a:t>91% )</a:t>
            </a:r>
            <a:r>
              <a:rPr lang="en-US" dirty="0" smtClean="0"/>
              <a:t>of its pores are filled with water.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When H</a:t>
            </a:r>
            <a:r>
              <a:rPr lang="en-US" baseline="-25000" dirty="0" smtClean="0"/>
              <a:t>2</a:t>
            </a:r>
            <a:r>
              <a:rPr lang="en-US" dirty="0" smtClean="0"/>
              <a:t>O freezes to ice it occupies 9% more volume than that of water.</a:t>
            </a:r>
          </a:p>
          <a:p>
            <a:pPr>
              <a:buNone/>
            </a:pPr>
            <a:r>
              <a:rPr lang="en-US" dirty="0" smtClean="0"/>
              <a:t>If there is no space for this volume expansion in a porous, water containing</a:t>
            </a:r>
          </a:p>
          <a:p>
            <a:pPr>
              <a:buNone/>
            </a:pPr>
            <a:r>
              <a:rPr lang="en-US" dirty="0" smtClean="0"/>
              <a:t> material like concrete, freezing causes </a:t>
            </a:r>
            <a:r>
              <a:rPr lang="en-US" i="1" u="sng" dirty="0" smtClean="0">
                <a:solidFill>
                  <a:srgbClr val="C00000"/>
                </a:solidFill>
              </a:rPr>
              <a:t>distress </a:t>
            </a:r>
            <a:r>
              <a:rPr lang="en-US" dirty="0" smtClean="0"/>
              <a:t>in the concrete.</a:t>
            </a: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Result: The Critically Saturated distressed concrete from freezing &amp; thawing.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From its first cycle &amp; through successive winter seasons, it results in repeated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loss of concrete surface.</a:t>
            </a:r>
          </a:p>
          <a:p>
            <a:pPr>
              <a:buNone/>
            </a:pPr>
            <a:endParaRPr lang="en-US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6674" name="AutoShape 2" descr="Image result for Freeze/thaw  of Concrete"/>
          <p:cNvSpPr>
            <a:spLocks noChangeAspect="1" noChangeArrowheads="1"/>
          </p:cNvSpPr>
          <p:nvPr/>
        </p:nvSpPr>
        <p:spPr bwMode="auto">
          <a:xfrm>
            <a:off x="254000" y="-250031"/>
            <a:ext cx="277091" cy="285750"/>
          </a:xfrm>
          <a:prstGeom prst="rect">
            <a:avLst/>
          </a:prstGeom>
          <a:noFill/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76" name="AutoShape 4" descr="Image result for Freeze/thaw  of Concrete"/>
          <p:cNvSpPr>
            <a:spLocks noChangeAspect="1" noChangeArrowheads="1"/>
          </p:cNvSpPr>
          <p:nvPr/>
        </p:nvSpPr>
        <p:spPr bwMode="auto">
          <a:xfrm>
            <a:off x="254000" y="-250031"/>
            <a:ext cx="277091" cy="285750"/>
          </a:xfrm>
          <a:prstGeom prst="rect">
            <a:avLst/>
          </a:prstGeom>
          <a:noFill/>
        </p:spPr>
        <p:txBody>
          <a:bodyPr vert="horz" wrap="square" lIns="84216" tIns="42108" rIns="84216" bIns="421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6678" name="Picture 6" descr="http://www.concrete-experts.com/images/ft.htm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2400"/>
            <a:ext cx="2838480" cy="1676400"/>
          </a:xfrm>
          <a:prstGeom prst="rect">
            <a:avLst/>
          </a:prstGeom>
          <a:noFill/>
        </p:spPr>
      </p:pic>
      <p:pic>
        <p:nvPicPr>
          <p:cNvPr id="6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638800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7891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486400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1295399" y="2753320"/>
            <a:ext cx="5867401" cy="56938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3805"/>
            <a:r>
              <a:rPr lang="en-AU" altLang="zh-TW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 </a:t>
            </a:r>
            <a:r>
              <a:rPr lang="en-AU" altLang="zh-TW" sz="3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</a:t>
            </a:r>
            <a:r>
              <a:rPr lang="en-AU" altLang="zh-TW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 Product </a:t>
            </a:r>
            <a:r>
              <a:rPr lang="en-AU" altLang="zh-TW" sz="37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&amp; </a:t>
            </a:r>
            <a:r>
              <a:rPr lang="en-AU" altLang="zh-TW" sz="3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Solution</a:t>
            </a:r>
            <a:endParaRPr lang="zh-TW" altLang="en-AU" sz="37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24107"/>
            <a:ext cx="89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EVERCRETE DEEP PENETRATING SEALER (DPS)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1616927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Evercrete DPS is an environmentally friendly, non-toxic, non-flammable, odorless, </a:t>
            </a:r>
          </a:p>
          <a:p>
            <a:r>
              <a:rPr lang="en-US" dirty="0" smtClean="0"/>
              <a:t>clear, water-soluble liquid compound which is safe and easy to use.</a:t>
            </a:r>
          </a:p>
          <a:p>
            <a:endParaRPr lang="en-US" dirty="0" smtClean="0"/>
          </a:p>
          <a:p>
            <a:r>
              <a:rPr lang="en-US" dirty="0" smtClean="0"/>
              <a:t>Evercrete DPS outlasts and outperforms every other sealant  available today.</a:t>
            </a:r>
          </a:p>
          <a:p>
            <a:r>
              <a:rPr lang="en-US" dirty="0" smtClean="0"/>
              <a:t>It is inorganic and based on natural minerals, affecting neither your health nor the </a:t>
            </a:r>
          </a:p>
          <a:p>
            <a:r>
              <a:rPr lang="en-US" dirty="0" smtClean="0"/>
              <a:t>environment. Evercrete DPS can be stored for extended periods.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84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1692853" y="5950148"/>
            <a:ext cx="456045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lIns="84216" tIns="42108" rIns="84216" bIns="42108"/>
          <a:lstStyle/>
          <a:p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692853" y="3933528"/>
            <a:ext cx="456045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lIns="84216" tIns="42108" rIns="84216" bIns="42108"/>
          <a:lstStyle/>
          <a:p>
            <a:endParaRPr lang="en-US"/>
          </a:p>
        </p:txBody>
      </p:sp>
      <p:sp>
        <p:nvSpPr>
          <p:cNvPr id="38916" name="Freeform 6"/>
          <p:cNvSpPr>
            <a:spLocks/>
          </p:cNvSpPr>
          <p:nvPr/>
        </p:nvSpPr>
        <p:spPr bwMode="auto">
          <a:xfrm>
            <a:off x="1692853" y="3933528"/>
            <a:ext cx="70715" cy="2016621"/>
          </a:xfrm>
          <a:custGeom>
            <a:avLst/>
            <a:gdLst>
              <a:gd name="T0" fmla="*/ 0 w 1"/>
              <a:gd name="T1" fmla="*/ 0 h 1296"/>
              <a:gd name="T2" fmla="*/ 0 w 1"/>
              <a:gd name="T3" fmla="*/ 2147483647 h 1296"/>
              <a:gd name="T4" fmla="*/ 0 60000 65536"/>
              <a:gd name="T5" fmla="*/ 0 60000 65536"/>
              <a:gd name="T6" fmla="*/ 0 w 1"/>
              <a:gd name="T7" fmla="*/ 0 h 1296"/>
              <a:gd name="T8" fmla="*/ 1 w 1"/>
              <a:gd name="T9" fmla="*/ 1296 h 1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296">
                <a:moveTo>
                  <a:pt x="0" y="0"/>
                </a:moveTo>
                <a:lnTo>
                  <a:pt x="0" y="1296"/>
                </a:lnTo>
              </a:path>
            </a:pathLst>
          </a:custGeom>
          <a:noFill/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lIns="91433" tIns="45717" rIns="91433" bIns="45717"/>
          <a:lstStyle/>
          <a:p>
            <a:endParaRPr lang="en-US"/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39751" y="4508004"/>
            <a:ext cx="1074319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2 – 3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cm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2362490" y="4621114"/>
            <a:ext cx="5029488" cy="15507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defTabSz="913805"/>
            <a:endParaRPr lang="en-US" dirty="0"/>
          </a:p>
        </p:txBody>
      </p:sp>
      <p:sp>
        <p:nvSpPr>
          <p:cNvPr id="38919" name="Freeform 9"/>
          <p:cNvSpPr>
            <a:spLocks/>
          </p:cNvSpPr>
          <p:nvPr/>
        </p:nvSpPr>
        <p:spPr bwMode="auto">
          <a:xfrm>
            <a:off x="2286001" y="3933528"/>
            <a:ext cx="5105977" cy="2135683"/>
          </a:xfrm>
          <a:custGeom>
            <a:avLst/>
            <a:gdLst>
              <a:gd name="T0" fmla="*/ 2147483647 w 2654"/>
              <a:gd name="T1" fmla="*/ 0 h 1153"/>
              <a:gd name="T2" fmla="*/ 2147483647 w 2654"/>
              <a:gd name="T3" fmla="*/ 2147483647 h 1153"/>
              <a:gd name="T4" fmla="*/ 2147483647 w 2654"/>
              <a:gd name="T5" fmla="*/ 2147483647 h 1153"/>
              <a:gd name="T6" fmla="*/ 2147483647 w 2654"/>
              <a:gd name="T7" fmla="*/ 2147483647 h 1153"/>
              <a:gd name="T8" fmla="*/ 2147483647 w 2654"/>
              <a:gd name="T9" fmla="*/ 2147483647 h 1153"/>
              <a:gd name="T10" fmla="*/ 2147483647 w 2654"/>
              <a:gd name="T11" fmla="*/ 2147483647 h 1153"/>
              <a:gd name="T12" fmla="*/ 2147483647 w 2654"/>
              <a:gd name="T13" fmla="*/ 2147483647 h 1153"/>
              <a:gd name="T14" fmla="*/ 2147483647 w 2654"/>
              <a:gd name="T15" fmla="*/ 2147483647 h 1153"/>
              <a:gd name="T16" fmla="*/ 2147483647 w 2654"/>
              <a:gd name="T17" fmla="*/ 2147483647 h 1153"/>
              <a:gd name="T18" fmla="*/ 2147483647 w 2654"/>
              <a:gd name="T19" fmla="*/ 2147483647 h 1153"/>
              <a:gd name="T20" fmla="*/ 2147483647 w 2654"/>
              <a:gd name="T21" fmla="*/ 2147483647 h 1153"/>
              <a:gd name="T22" fmla="*/ 2147483647 w 2654"/>
              <a:gd name="T23" fmla="*/ 2147483647 h 1153"/>
              <a:gd name="T24" fmla="*/ 2147483647 w 2654"/>
              <a:gd name="T25" fmla="*/ 2147483647 h 1153"/>
              <a:gd name="T26" fmla="*/ 2147483647 w 2654"/>
              <a:gd name="T27" fmla="*/ 2147483647 h 1153"/>
              <a:gd name="T28" fmla="*/ 2147483647 w 2654"/>
              <a:gd name="T29" fmla="*/ 2147483647 h 1153"/>
              <a:gd name="T30" fmla="*/ 2147483647 w 2654"/>
              <a:gd name="T31" fmla="*/ 2147483647 h 1153"/>
              <a:gd name="T32" fmla="*/ 2147483647 w 2654"/>
              <a:gd name="T33" fmla="*/ 2147483647 h 1153"/>
              <a:gd name="T34" fmla="*/ 2147483647 w 2654"/>
              <a:gd name="T35" fmla="*/ 2147483647 h 1153"/>
              <a:gd name="T36" fmla="*/ 2147483647 w 2654"/>
              <a:gd name="T37" fmla="*/ 2147483647 h 1153"/>
              <a:gd name="T38" fmla="*/ 2147483647 w 2654"/>
              <a:gd name="T39" fmla="*/ 2147483647 h 1153"/>
              <a:gd name="T40" fmla="*/ 2147483647 w 2654"/>
              <a:gd name="T41" fmla="*/ 2147483647 h 1153"/>
              <a:gd name="T42" fmla="*/ 2147483647 w 2654"/>
              <a:gd name="T43" fmla="*/ 2147483647 h 1153"/>
              <a:gd name="T44" fmla="*/ 2147483647 w 2654"/>
              <a:gd name="T45" fmla="*/ 2147483647 h 1153"/>
              <a:gd name="T46" fmla="*/ 2147483647 w 2654"/>
              <a:gd name="T47" fmla="*/ 2147483647 h 1153"/>
              <a:gd name="T48" fmla="*/ 2147483647 w 2654"/>
              <a:gd name="T49" fmla="*/ 2147483647 h 1153"/>
              <a:gd name="T50" fmla="*/ 2147483647 w 2654"/>
              <a:gd name="T51" fmla="*/ 2147483647 h 1153"/>
              <a:gd name="T52" fmla="*/ 2147483647 w 2654"/>
              <a:gd name="T53" fmla="*/ 2147483647 h 1153"/>
              <a:gd name="T54" fmla="*/ 2147483647 w 2654"/>
              <a:gd name="T55" fmla="*/ 2147483647 h 1153"/>
              <a:gd name="T56" fmla="*/ 2147483647 w 2654"/>
              <a:gd name="T57" fmla="*/ 2147483647 h 1153"/>
              <a:gd name="T58" fmla="*/ 2147483647 w 2654"/>
              <a:gd name="T59" fmla="*/ 2147483647 h 1153"/>
              <a:gd name="T60" fmla="*/ 2147483647 w 2654"/>
              <a:gd name="T61" fmla="*/ 2147483647 h 1153"/>
              <a:gd name="T62" fmla="*/ 2147483647 w 2654"/>
              <a:gd name="T63" fmla="*/ 2147483647 h 1153"/>
              <a:gd name="T64" fmla="*/ 2147483647 w 2654"/>
              <a:gd name="T65" fmla="*/ 2147483647 h 1153"/>
              <a:gd name="T66" fmla="*/ 2147483647 w 2654"/>
              <a:gd name="T67" fmla="*/ 2147483647 h 1153"/>
              <a:gd name="T68" fmla="*/ 2147483647 w 2654"/>
              <a:gd name="T69" fmla="*/ 2147483647 h 1153"/>
              <a:gd name="T70" fmla="*/ 2147483647 w 2654"/>
              <a:gd name="T71" fmla="*/ 2147483647 h 1153"/>
              <a:gd name="T72" fmla="*/ 2147483647 w 2654"/>
              <a:gd name="T73" fmla="*/ 2147483647 h 1153"/>
              <a:gd name="T74" fmla="*/ 2147483647 w 2654"/>
              <a:gd name="T75" fmla="*/ 2147483647 h 1153"/>
              <a:gd name="T76" fmla="*/ 2147483647 w 2654"/>
              <a:gd name="T77" fmla="*/ 2147483647 h 1153"/>
              <a:gd name="T78" fmla="*/ 2147483647 w 2654"/>
              <a:gd name="T79" fmla="*/ 2147483647 h 1153"/>
              <a:gd name="T80" fmla="*/ 2147483647 w 2654"/>
              <a:gd name="T81" fmla="*/ 2147483647 h 1153"/>
              <a:gd name="T82" fmla="*/ 2147483647 w 2654"/>
              <a:gd name="T83" fmla="*/ 2147483647 h 1153"/>
              <a:gd name="T84" fmla="*/ 2147483647 w 2654"/>
              <a:gd name="T85" fmla="*/ 0 h 11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54"/>
              <a:gd name="T130" fmla="*/ 0 h 1153"/>
              <a:gd name="T131" fmla="*/ 2654 w 2654"/>
              <a:gd name="T132" fmla="*/ 1153 h 11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54" h="1153">
                <a:moveTo>
                  <a:pt x="17" y="0"/>
                </a:moveTo>
                <a:cubicBezTo>
                  <a:pt x="23" y="49"/>
                  <a:pt x="17" y="89"/>
                  <a:pt x="34" y="138"/>
                </a:cubicBezTo>
                <a:cubicBezTo>
                  <a:pt x="20" y="205"/>
                  <a:pt x="3" y="173"/>
                  <a:pt x="17" y="235"/>
                </a:cubicBezTo>
                <a:cubicBezTo>
                  <a:pt x="14" y="249"/>
                  <a:pt x="1" y="308"/>
                  <a:pt x="1" y="308"/>
                </a:cubicBezTo>
                <a:cubicBezTo>
                  <a:pt x="1" y="321"/>
                  <a:pt x="24" y="320"/>
                  <a:pt x="25" y="340"/>
                </a:cubicBezTo>
                <a:cubicBezTo>
                  <a:pt x="26" y="360"/>
                  <a:pt x="9" y="398"/>
                  <a:pt x="9" y="430"/>
                </a:cubicBezTo>
                <a:cubicBezTo>
                  <a:pt x="0" y="503"/>
                  <a:pt x="12" y="494"/>
                  <a:pt x="25" y="535"/>
                </a:cubicBezTo>
                <a:cubicBezTo>
                  <a:pt x="12" y="577"/>
                  <a:pt x="32" y="603"/>
                  <a:pt x="24" y="646"/>
                </a:cubicBezTo>
                <a:cubicBezTo>
                  <a:pt x="34" y="678"/>
                  <a:pt x="24" y="694"/>
                  <a:pt x="16" y="727"/>
                </a:cubicBezTo>
                <a:cubicBezTo>
                  <a:pt x="27" y="759"/>
                  <a:pt x="34" y="783"/>
                  <a:pt x="24" y="816"/>
                </a:cubicBezTo>
                <a:cubicBezTo>
                  <a:pt x="34" y="848"/>
                  <a:pt x="40" y="880"/>
                  <a:pt x="47" y="913"/>
                </a:cubicBezTo>
                <a:cubicBezTo>
                  <a:pt x="32" y="964"/>
                  <a:pt x="51" y="971"/>
                  <a:pt x="95" y="986"/>
                </a:cubicBezTo>
                <a:cubicBezTo>
                  <a:pt x="118" y="1012"/>
                  <a:pt x="140" y="1012"/>
                  <a:pt x="174" y="1019"/>
                </a:cubicBezTo>
                <a:cubicBezTo>
                  <a:pt x="211" y="1016"/>
                  <a:pt x="290" y="997"/>
                  <a:pt x="332" y="1011"/>
                </a:cubicBezTo>
                <a:cubicBezTo>
                  <a:pt x="363" y="1003"/>
                  <a:pt x="382" y="988"/>
                  <a:pt x="411" y="978"/>
                </a:cubicBezTo>
                <a:cubicBezTo>
                  <a:pt x="434" y="963"/>
                  <a:pt x="455" y="957"/>
                  <a:pt x="474" y="938"/>
                </a:cubicBezTo>
                <a:cubicBezTo>
                  <a:pt x="513" y="951"/>
                  <a:pt x="552" y="968"/>
                  <a:pt x="592" y="978"/>
                </a:cubicBezTo>
                <a:cubicBezTo>
                  <a:pt x="627" y="969"/>
                  <a:pt x="644" y="979"/>
                  <a:pt x="679" y="970"/>
                </a:cubicBezTo>
                <a:cubicBezTo>
                  <a:pt x="717" y="980"/>
                  <a:pt x="741" y="971"/>
                  <a:pt x="782" y="978"/>
                </a:cubicBezTo>
                <a:cubicBezTo>
                  <a:pt x="799" y="1030"/>
                  <a:pt x="825" y="1074"/>
                  <a:pt x="876" y="1092"/>
                </a:cubicBezTo>
                <a:cubicBezTo>
                  <a:pt x="914" y="1128"/>
                  <a:pt x="984" y="1138"/>
                  <a:pt x="1035" y="1149"/>
                </a:cubicBezTo>
                <a:cubicBezTo>
                  <a:pt x="1082" y="1131"/>
                  <a:pt x="1038" y="1153"/>
                  <a:pt x="1074" y="1116"/>
                </a:cubicBezTo>
                <a:cubicBezTo>
                  <a:pt x="1093" y="1097"/>
                  <a:pt x="1122" y="1079"/>
                  <a:pt x="1145" y="1067"/>
                </a:cubicBezTo>
                <a:cubicBezTo>
                  <a:pt x="1256" y="1085"/>
                  <a:pt x="1215" y="1073"/>
                  <a:pt x="1272" y="1092"/>
                </a:cubicBezTo>
                <a:cubicBezTo>
                  <a:pt x="1282" y="1089"/>
                  <a:pt x="1292" y="1084"/>
                  <a:pt x="1303" y="1084"/>
                </a:cubicBezTo>
                <a:cubicBezTo>
                  <a:pt x="1312" y="1084"/>
                  <a:pt x="1318" y="1093"/>
                  <a:pt x="1327" y="1092"/>
                </a:cubicBezTo>
                <a:cubicBezTo>
                  <a:pt x="1349" y="1090"/>
                  <a:pt x="1390" y="1076"/>
                  <a:pt x="1390" y="1076"/>
                </a:cubicBezTo>
                <a:cubicBezTo>
                  <a:pt x="1424" y="1085"/>
                  <a:pt x="1458" y="1091"/>
                  <a:pt x="1493" y="1100"/>
                </a:cubicBezTo>
                <a:cubicBezTo>
                  <a:pt x="1529" y="1088"/>
                  <a:pt x="1567" y="1083"/>
                  <a:pt x="1604" y="1076"/>
                </a:cubicBezTo>
                <a:cubicBezTo>
                  <a:pt x="1656" y="1094"/>
                  <a:pt x="1699" y="1091"/>
                  <a:pt x="1753" y="1084"/>
                </a:cubicBezTo>
                <a:cubicBezTo>
                  <a:pt x="1779" y="1075"/>
                  <a:pt x="1824" y="1043"/>
                  <a:pt x="1824" y="1043"/>
                </a:cubicBezTo>
                <a:cubicBezTo>
                  <a:pt x="1849" y="1005"/>
                  <a:pt x="1876" y="987"/>
                  <a:pt x="1919" y="978"/>
                </a:cubicBezTo>
                <a:cubicBezTo>
                  <a:pt x="1978" y="998"/>
                  <a:pt x="1909" y="969"/>
                  <a:pt x="1959" y="1011"/>
                </a:cubicBezTo>
                <a:cubicBezTo>
                  <a:pt x="1966" y="1016"/>
                  <a:pt x="1974" y="1015"/>
                  <a:pt x="1982" y="1019"/>
                </a:cubicBezTo>
                <a:cubicBezTo>
                  <a:pt x="2015" y="1036"/>
                  <a:pt x="2039" y="1043"/>
                  <a:pt x="2077" y="1051"/>
                </a:cubicBezTo>
                <a:cubicBezTo>
                  <a:pt x="2122" y="1021"/>
                  <a:pt x="2198" y="991"/>
                  <a:pt x="2251" y="970"/>
                </a:cubicBezTo>
                <a:cubicBezTo>
                  <a:pt x="2301" y="987"/>
                  <a:pt x="2298" y="992"/>
                  <a:pt x="2337" y="1019"/>
                </a:cubicBezTo>
                <a:cubicBezTo>
                  <a:pt x="2407" y="1002"/>
                  <a:pt x="2474" y="980"/>
                  <a:pt x="2543" y="962"/>
                </a:cubicBezTo>
                <a:cubicBezTo>
                  <a:pt x="2564" y="965"/>
                  <a:pt x="2636" y="1023"/>
                  <a:pt x="2654" y="957"/>
                </a:cubicBezTo>
                <a:lnTo>
                  <a:pt x="2654" y="568"/>
                </a:lnTo>
                <a:lnTo>
                  <a:pt x="2654" y="251"/>
                </a:lnTo>
                <a:lnTo>
                  <a:pt x="2646" y="8"/>
                </a:lnTo>
                <a:lnTo>
                  <a:pt x="17" y="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3" tIns="45717" rIns="91433" bIns="45717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68682" y="3644802"/>
            <a:ext cx="5029489" cy="2567285"/>
            <a:chOff x="1248" y="1920"/>
            <a:chExt cx="2652" cy="1329"/>
          </a:xfrm>
        </p:grpSpPr>
        <p:sp>
          <p:nvSpPr>
            <p:cNvPr id="38926" name="Freeform 11"/>
            <p:cNvSpPr>
              <a:spLocks/>
            </p:cNvSpPr>
            <p:nvPr/>
          </p:nvSpPr>
          <p:spPr bwMode="auto">
            <a:xfrm>
              <a:off x="1248" y="216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27" name="Freeform 12"/>
            <p:cNvSpPr>
              <a:spLocks/>
            </p:cNvSpPr>
            <p:nvPr/>
          </p:nvSpPr>
          <p:spPr bwMode="auto">
            <a:xfrm>
              <a:off x="3456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28" name="Freeform 13"/>
            <p:cNvSpPr>
              <a:spLocks/>
            </p:cNvSpPr>
            <p:nvPr/>
          </p:nvSpPr>
          <p:spPr bwMode="auto">
            <a:xfrm>
              <a:off x="134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29" name="Freeform 14"/>
            <p:cNvSpPr>
              <a:spLocks/>
            </p:cNvSpPr>
            <p:nvPr/>
          </p:nvSpPr>
          <p:spPr bwMode="auto">
            <a:xfrm>
              <a:off x="1536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0" name="Freeform 15"/>
            <p:cNvSpPr>
              <a:spLocks/>
            </p:cNvSpPr>
            <p:nvPr/>
          </p:nvSpPr>
          <p:spPr bwMode="auto">
            <a:xfrm>
              <a:off x="2544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1" name="Freeform 16"/>
            <p:cNvSpPr>
              <a:spLocks/>
            </p:cNvSpPr>
            <p:nvPr/>
          </p:nvSpPr>
          <p:spPr bwMode="auto">
            <a:xfrm>
              <a:off x="2064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2" name="Freeform 17"/>
            <p:cNvSpPr>
              <a:spLocks/>
            </p:cNvSpPr>
            <p:nvPr/>
          </p:nvSpPr>
          <p:spPr bwMode="auto">
            <a:xfrm>
              <a:off x="2208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3" name="Freeform 18"/>
            <p:cNvSpPr>
              <a:spLocks/>
            </p:cNvSpPr>
            <p:nvPr/>
          </p:nvSpPr>
          <p:spPr bwMode="auto">
            <a:xfrm>
              <a:off x="3360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4" name="Freeform 19"/>
            <p:cNvSpPr>
              <a:spLocks/>
            </p:cNvSpPr>
            <p:nvPr/>
          </p:nvSpPr>
          <p:spPr bwMode="auto">
            <a:xfrm>
              <a:off x="3228" y="2208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5" name="Freeform 20"/>
            <p:cNvSpPr>
              <a:spLocks/>
            </p:cNvSpPr>
            <p:nvPr/>
          </p:nvSpPr>
          <p:spPr bwMode="auto">
            <a:xfrm>
              <a:off x="1488" y="2208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6" name="Freeform 21"/>
            <p:cNvSpPr>
              <a:spLocks/>
            </p:cNvSpPr>
            <p:nvPr/>
          </p:nvSpPr>
          <p:spPr bwMode="auto">
            <a:xfrm>
              <a:off x="3024" y="201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7" name="Freeform 22"/>
            <p:cNvSpPr>
              <a:spLocks/>
            </p:cNvSpPr>
            <p:nvPr/>
          </p:nvSpPr>
          <p:spPr bwMode="auto">
            <a:xfrm>
              <a:off x="2352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8" name="Freeform 23"/>
            <p:cNvSpPr>
              <a:spLocks/>
            </p:cNvSpPr>
            <p:nvPr/>
          </p:nvSpPr>
          <p:spPr bwMode="auto">
            <a:xfrm>
              <a:off x="2832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39" name="Freeform 24"/>
            <p:cNvSpPr>
              <a:spLocks/>
            </p:cNvSpPr>
            <p:nvPr/>
          </p:nvSpPr>
          <p:spPr bwMode="auto">
            <a:xfrm>
              <a:off x="2688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0" name="Freeform 25"/>
            <p:cNvSpPr>
              <a:spLocks/>
            </p:cNvSpPr>
            <p:nvPr/>
          </p:nvSpPr>
          <p:spPr bwMode="auto">
            <a:xfrm>
              <a:off x="3744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1" name="Freeform 26"/>
            <p:cNvSpPr>
              <a:spLocks/>
            </p:cNvSpPr>
            <p:nvPr/>
          </p:nvSpPr>
          <p:spPr bwMode="auto">
            <a:xfrm>
              <a:off x="1872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2" name="Freeform 27"/>
            <p:cNvSpPr>
              <a:spLocks/>
            </p:cNvSpPr>
            <p:nvPr/>
          </p:nvSpPr>
          <p:spPr bwMode="auto">
            <a:xfrm>
              <a:off x="1680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3" name="Freeform 28"/>
            <p:cNvSpPr>
              <a:spLocks/>
            </p:cNvSpPr>
            <p:nvPr/>
          </p:nvSpPr>
          <p:spPr bwMode="auto">
            <a:xfrm>
              <a:off x="1680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4" name="Freeform 29"/>
            <p:cNvSpPr>
              <a:spLocks/>
            </p:cNvSpPr>
            <p:nvPr/>
          </p:nvSpPr>
          <p:spPr bwMode="auto">
            <a:xfrm>
              <a:off x="3216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5" name="Freeform 30"/>
            <p:cNvSpPr>
              <a:spLocks/>
            </p:cNvSpPr>
            <p:nvPr/>
          </p:nvSpPr>
          <p:spPr bwMode="auto">
            <a:xfrm>
              <a:off x="2976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6" name="Freeform 31"/>
            <p:cNvSpPr>
              <a:spLocks/>
            </p:cNvSpPr>
            <p:nvPr/>
          </p:nvSpPr>
          <p:spPr bwMode="auto">
            <a:xfrm>
              <a:off x="2448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7" name="Freeform 32"/>
            <p:cNvSpPr>
              <a:spLocks/>
            </p:cNvSpPr>
            <p:nvPr/>
          </p:nvSpPr>
          <p:spPr bwMode="auto">
            <a:xfrm>
              <a:off x="350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8" name="Freeform 33"/>
            <p:cNvSpPr>
              <a:spLocks/>
            </p:cNvSpPr>
            <p:nvPr/>
          </p:nvSpPr>
          <p:spPr bwMode="auto">
            <a:xfrm>
              <a:off x="1248" y="1968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49" name="Freeform 34"/>
            <p:cNvSpPr>
              <a:spLocks/>
            </p:cNvSpPr>
            <p:nvPr/>
          </p:nvSpPr>
          <p:spPr bwMode="auto">
            <a:xfrm>
              <a:off x="1440" y="2592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0" name="Freeform 35"/>
            <p:cNvSpPr>
              <a:spLocks/>
            </p:cNvSpPr>
            <p:nvPr/>
          </p:nvSpPr>
          <p:spPr bwMode="auto">
            <a:xfrm>
              <a:off x="1440" y="201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1" name="Freeform 36"/>
            <p:cNvSpPr>
              <a:spLocks/>
            </p:cNvSpPr>
            <p:nvPr/>
          </p:nvSpPr>
          <p:spPr bwMode="auto">
            <a:xfrm>
              <a:off x="2064" y="2640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2" name="Freeform 37"/>
            <p:cNvSpPr>
              <a:spLocks/>
            </p:cNvSpPr>
            <p:nvPr/>
          </p:nvSpPr>
          <p:spPr bwMode="auto">
            <a:xfrm>
              <a:off x="3648" y="211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3" name="Freeform 38"/>
            <p:cNvSpPr>
              <a:spLocks/>
            </p:cNvSpPr>
            <p:nvPr/>
          </p:nvSpPr>
          <p:spPr bwMode="auto">
            <a:xfrm>
              <a:off x="2592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4" name="Freeform 39"/>
            <p:cNvSpPr>
              <a:spLocks/>
            </p:cNvSpPr>
            <p:nvPr/>
          </p:nvSpPr>
          <p:spPr bwMode="auto">
            <a:xfrm>
              <a:off x="2592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5" name="Freeform 40"/>
            <p:cNvSpPr>
              <a:spLocks/>
            </p:cNvSpPr>
            <p:nvPr/>
          </p:nvSpPr>
          <p:spPr bwMode="auto">
            <a:xfrm>
              <a:off x="2784" y="244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6" name="Freeform 41"/>
            <p:cNvSpPr>
              <a:spLocks/>
            </p:cNvSpPr>
            <p:nvPr/>
          </p:nvSpPr>
          <p:spPr bwMode="auto">
            <a:xfrm>
              <a:off x="2112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7" name="Freeform 42"/>
            <p:cNvSpPr>
              <a:spLocks/>
            </p:cNvSpPr>
            <p:nvPr/>
          </p:nvSpPr>
          <p:spPr bwMode="auto">
            <a:xfrm>
              <a:off x="3120" y="211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8" name="Freeform 43"/>
            <p:cNvSpPr>
              <a:spLocks/>
            </p:cNvSpPr>
            <p:nvPr/>
          </p:nvSpPr>
          <p:spPr bwMode="auto">
            <a:xfrm>
              <a:off x="1776" y="2064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59" name="Freeform 44"/>
            <p:cNvSpPr>
              <a:spLocks/>
            </p:cNvSpPr>
            <p:nvPr/>
          </p:nvSpPr>
          <p:spPr bwMode="auto">
            <a:xfrm>
              <a:off x="2832" y="273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0" name="Freeform 45"/>
            <p:cNvSpPr>
              <a:spLocks/>
            </p:cNvSpPr>
            <p:nvPr/>
          </p:nvSpPr>
          <p:spPr bwMode="auto">
            <a:xfrm>
              <a:off x="3408" y="240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1" name="Freeform 46"/>
            <p:cNvSpPr>
              <a:spLocks/>
            </p:cNvSpPr>
            <p:nvPr/>
          </p:nvSpPr>
          <p:spPr bwMode="auto">
            <a:xfrm>
              <a:off x="1968" y="201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2" name="Freeform 47"/>
            <p:cNvSpPr>
              <a:spLocks/>
            </p:cNvSpPr>
            <p:nvPr/>
          </p:nvSpPr>
          <p:spPr bwMode="auto">
            <a:xfrm>
              <a:off x="3312" y="2304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3" name="Freeform 48"/>
            <p:cNvSpPr>
              <a:spLocks/>
            </p:cNvSpPr>
            <p:nvPr/>
          </p:nvSpPr>
          <p:spPr bwMode="auto">
            <a:xfrm>
              <a:off x="1968" y="273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4" name="Freeform 49"/>
            <p:cNvSpPr>
              <a:spLocks/>
            </p:cNvSpPr>
            <p:nvPr/>
          </p:nvSpPr>
          <p:spPr bwMode="auto">
            <a:xfrm>
              <a:off x="3744" y="216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5" name="Freeform 50"/>
            <p:cNvSpPr>
              <a:spLocks/>
            </p:cNvSpPr>
            <p:nvPr/>
          </p:nvSpPr>
          <p:spPr bwMode="auto">
            <a:xfrm>
              <a:off x="374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6" name="Freeform 51"/>
            <p:cNvSpPr>
              <a:spLocks/>
            </p:cNvSpPr>
            <p:nvPr/>
          </p:nvSpPr>
          <p:spPr bwMode="auto">
            <a:xfrm>
              <a:off x="1248" y="307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7" name="Freeform 52"/>
            <p:cNvSpPr>
              <a:spLocks/>
            </p:cNvSpPr>
            <p:nvPr/>
          </p:nvSpPr>
          <p:spPr bwMode="auto">
            <a:xfrm>
              <a:off x="3744" y="307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8" name="Freeform 53"/>
            <p:cNvSpPr>
              <a:spLocks/>
            </p:cNvSpPr>
            <p:nvPr/>
          </p:nvSpPr>
          <p:spPr bwMode="auto">
            <a:xfrm>
              <a:off x="3600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69" name="Freeform 54"/>
            <p:cNvSpPr>
              <a:spLocks/>
            </p:cNvSpPr>
            <p:nvPr/>
          </p:nvSpPr>
          <p:spPr bwMode="auto">
            <a:xfrm>
              <a:off x="1392" y="240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0" name="Freeform 55"/>
            <p:cNvSpPr>
              <a:spLocks/>
            </p:cNvSpPr>
            <p:nvPr/>
          </p:nvSpPr>
          <p:spPr bwMode="auto">
            <a:xfrm>
              <a:off x="1248" y="264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1" name="Freeform 56"/>
            <p:cNvSpPr>
              <a:spLocks/>
            </p:cNvSpPr>
            <p:nvPr/>
          </p:nvSpPr>
          <p:spPr bwMode="auto">
            <a:xfrm>
              <a:off x="1776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2" name="Freeform 57"/>
            <p:cNvSpPr>
              <a:spLocks/>
            </p:cNvSpPr>
            <p:nvPr/>
          </p:nvSpPr>
          <p:spPr bwMode="auto">
            <a:xfrm>
              <a:off x="1392" y="206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3" name="Freeform 58"/>
            <p:cNvSpPr>
              <a:spLocks/>
            </p:cNvSpPr>
            <p:nvPr/>
          </p:nvSpPr>
          <p:spPr bwMode="auto">
            <a:xfrm>
              <a:off x="2976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4" name="Freeform 59"/>
            <p:cNvSpPr>
              <a:spLocks/>
            </p:cNvSpPr>
            <p:nvPr/>
          </p:nvSpPr>
          <p:spPr bwMode="auto">
            <a:xfrm>
              <a:off x="364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5" name="Freeform 60"/>
            <p:cNvSpPr>
              <a:spLocks/>
            </p:cNvSpPr>
            <p:nvPr/>
          </p:nvSpPr>
          <p:spPr bwMode="auto">
            <a:xfrm>
              <a:off x="1392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6" name="Freeform 61"/>
            <p:cNvSpPr>
              <a:spLocks/>
            </p:cNvSpPr>
            <p:nvPr/>
          </p:nvSpPr>
          <p:spPr bwMode="auto">
            <a:xfrm>
              <a:off x="1584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7" name="Freeform 62"/>
            <p:cNvSpPr>
              <a:spLocks/>
            </p:cNvSpPr>
            <p:nvPr/>
          </p:nvSpPr>
          <p:spPr bwMode="auto">
            <a:xfrm>
              <a:off x="3552" y="268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8" name="Freeform 63"/>
            <p:cNvSpPr>
              <a:spLocks/>
            </p:cNvSpPr>
            <p:nvPr/>
          </p:nvSpPr>
          <p:spPr bwMode="auto">
            <a:xfrm>
              <a:off x="2256" y="240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79" name="Freeform 64"/>
            <p:cNvSpPr>
              <a:spLocks/>
            </p:cNvSpPr>
            <p:nvPr/>
          </p:nvSpPr>
          <p:spPr bwMode="auto">
            <a:xfrm>
              <a:off x="1824" y="249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0" name="Freeform 65"/>
            <p:cNvSpPr>
              <a:spLocks/>
            </p:cNvSpPr>
            <p:nvPr/>
          </p:nvSpPr>
          <p:spPr bwMode="auto">
            <a:xfrm>
              <a:off x="2256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1" name="Freeform 66"/>
            <p:cNvSpPr>
              <a:spLocks/>
            </p:cNvSpPr>
            <p:nvPr/>
          </p:nvSpPr>
          <p:spPr bwMode="auto">
            <a:xfrm>
              <a:off x="2064" y="211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2" name="Freeform 67"/>
            <p:cNvSpPr>
              <a:spLocks/>
            </p:cNvSpPr>
            <p:nvPr/>
          </p:nvSpPr>
          <p:spPr bwMode="auto">
            <a:xfrm>
              <a:off x="1728" y="292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3" name="Freeform 68"/>
            <p:cNvSpPr>
              <a:spLocks/>
            </p:cNvSpPr>
            <p:nvPr/>
          </p:nvSpPr>
          <p:spPr bwMode="auto">
            <a:xfrm>
              <a:off x="2496" y="292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4" name="Freeform 69"/>
            <p:cNvSpPr>
              <a:spLocks/>
            </p:cNvSpPr>
            <p:nvPr/>
          </p:nvSpPr>
          <p:spPr bwMode="auto">
            <a:xfrm>
              <a:off x="2112" y="283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5" name="Freeform 70"/>
            <p:cNvSpPr>
              <a:spLocks/>
            </p:cNvSpPr>
            <p:nvPr/>
          </p:nvSpPr>
          <p:spPr bwMode="auto">
            <a:xfrm>
              <a:off x="2496" y="235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6" name="Freeform 71"/>
            <p:cNvSpPr>
              <a:spLocks/>
            </p:cNvSpPr>
            <p:nvPr/>
          </p:nvSpPr>
          <p:spPr bwMode="auto">
            <a:xfrm>
              <a:off x="292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7" name="Freeform 72"/>
            <p:cNvSpPr>
              <a:spLocks/>
            </p:cNvSpPr>
            <p:nvPr/>
          </p:nvSpPr>
          <p:spPr bwMode="auto">
            <a:xfrm>
              <a:off x="2976" y="244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8" name="Freeform 73"/>
            <p:cNvSpPr>
              <a:spLocks/>
            </p:cNvSpPr>
            <p:nvPr/>
          </p:nvSpPr>
          <p:spPr bwMode="auto">
            <a:xfrm>
              <a:off x="3744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89" name="Freeform 74"/>
            <p:cNvSpPr>
              <a:spLocks/>
            </p:cNvSpPr>
            <p:nvPr/>
          </p:nvSpPr>
          <p:spPr bwMode="auto">
            <a:xfrm>
              <a:off x="2976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0" name="Freeform 75"/>
            <p:cNvSpPr>
              <a:spLocks/>
            </p:cNvSpPr>
            <p:nvPr/>
          </p:nvSpPr>
          <p:spPr bwMode="auto">
            <a:xfrm>
              <a:off x="3216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1" name="Freeform 76"/>
            <p:cNvSpPr>
              <a:spLocks/>
            </p:cNvSpPr>
            <p:nvPr/>
          </p:nvSpPr>
          <p:spPr bwMode="auto">
            <a:xfrm>
              <a:off x="3264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2" name="Freeform 77"/>
            <p:cNvSpPr>
              <a:spLocks/>
            </p:cNvSpPr>
            <p:nvPr/>
          </p:nvSpPr>
          <p:spPr bwMode="auto">
            <a:xfrm>
              <a:off x="2400" y="211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3" name="Freeform 78"/>
            <p:cNvSpPr>
              <a:spLocks/>
            </p:cNvSpPr>
            <p:nvPr/>
          </p:nvSpPr>
          <p:spPr bwMode="auto">
            <a:xfrm>
              <a:off x="1824" y="288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4" name="Freeform 79"/>
            <p:cNvSpPr>
              <a:spLocks/>
            </p:cNvSpPr>
            <p:nvPr/>
          </p:nvSpPr>
          <p:spPr bwMode="auto">
            <a:xfrm>
              <a:off x="1392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5" name="Freeform 80"/>
            <p:cNvSpPr>
              <a:spLocks/>
            </p:cNvSpPr>
            <p:nvPr/>
          </p:nvSpPr>
          <p:spPr bwMode="auto">
            <a:xfrm>
              <a:off x="3072" y="292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6" name="Freeform 81"/>
            <p:cNvSpPr>
              <a:spLocks/>
            </p:cNvSpPr>
            <p:nvPr/>
          </p:nvSpPr>
          <p:spPr bwMode="auto">
            <a:xfrm>
              <a:off x="1536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7" name="Freeform 82"/>
            <p:cNvSpPr>
              <a:spLocks/>
            </p:cNvSpPr>
            <p:nvPr/>
          </p:nvSpPr>
          <p:spPr bwMode="auto">
            <a:xfrm>
              <a:off x="3504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8" name="Freeform 83"/>
            <p:cNvSpPr>
              <a:spLocks/>
            </p:cNvSpPr>
            <p:nvPr/>
          </p:nvSpPr>
          <p:spPr bwMode="auto">
            <a:xfrm>
              <a:off x="3120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8999" name="Freeform 84"/>
            <p:cNvSpPr>
              <a:spLocks/>
            </p:cNvSpPr>
            <p:nvPr/>
          </p:nvSpPr>
          <p:spPr bwMode="auto">
            <a:xfrm>
              <a:off x="3696" y="273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0" name="Freeform 85"/>
            <p:cNvSpPr>
              <a:spLocks/>
            </p:cNvSpPr>
            <p:nvPr/>
          </p:nvSpPr>
          <p:spPr bwMode="auto">
            <a:xfrm>
              <a:off x="3264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1" name="Freeform 86"/>
            <p:cNvSpPr>
              <a:spLocks/>
            </p:cNvSpPr>
            <p:nvPr/>
          </p:nvSpPr>
          <p:spPr bwMode="auto">
            <a:xfrm>
              <a:off x="3024" y="259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2" name="Freeform 87"/>
            <p:cNvSpPr>
              <a:spLocks/>
            </p:cNvSpPr>
            <p:nvPr/>
          </p:nvSpPr>
          <p:spPr bwMode="auto">
            <a:xfrm>
              <a:off x="1248" y="244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3" name="Freeform 88"/>
            <p:cNvSpPr>
              <a:spLocks/>
            </p:cNvSpPr>
            <p:nvPr/>
          </p:nvSpPr>
          <p:spPr bwMode="auto">
            <a:xfrm>
              <a:off x="1872" y="2784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4" name="Freeform 89"/>
            <p:cNvSpPr>
              <a:spLocks/>
            </p:cNvSpPr>
            <p:nvPr/>
          </p:nvSpPr>
          <p:spPr bwMode="auto">
            <a:xfrm>
              <a:off x="1248" y="235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5" name="Freeform 90"/>
            <p:cNvSpPr>
              <a:spLocks/>
            </p:cNvSpPr>
            <p:nvPr/>
          </p:nvSpPr>
          <p:spPr bwMode="auto">
            <a:xfrm>
              <a:off x="2208" y="268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6" name="Freeform 91"/>
            <p:cNvSpPr>
              <a:spLocks/>
            </p:cNvSpPr>
            <p:nvPr/>
          </p:nvSpPr>
          <p:spPr bwMode="auto">
            <a:xfrm>
              <a:off x="3744" y="225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7" name="Freeform 92"/>
            <p:cNvSpPr>
              <a:spLocks/>
            </p:cNvSpPr>
            <p:nvPr/>
          </p:nvSpPr>
          <p:spPr bwMode="auto">
            <a:xfrm>
              <a:off x="158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8" name="Freeform 93"/>
            <p:cNvSpPr>
              <a:spLocks/>
            </p:cNvSpPr>
            <p:nvPr/>
          </p:nvSpPr>
          <p:spPr bwMode="auto">
            <a:xfrm>
              <a:off x="326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09" name="Freeform 94"/>
            <p:cNvSpPr>
              <a:spLocks/>
            </p:cNvSpPr>
            <p:nvPr/>
          </p:nvSpPr>
          <p:spPr bwMode="auto">
            <a:xfrm>
              <a:off x="278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0" name="Freeform 95"/>
            <p:cNvSpPr>
              <a:spLocks/>
            </p:cNvSpPr>
            <p:nvPr/>
          </p:nvSpPr>
          <p:spPr bwMode="auto">
            <a:xfrm>
              <a:off x="2640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1" name="Freeform 96"/>
            <p:cNvSpPr>
              <a:spLocks/>
            </p:cNvSpPr>
            <p:nvPr/>
          </p:nvSpPr>
          <p:spPr bwMode="auto">
            <a:xfrm>
              <a:off x="2304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2" name="Freeform 97"/>
            <p:cNvSpPr>
              <a:spLocks/>
            </p:cNvSpPr>
            <p:nvPr/>
          </p:nvSpPr>
          <p:spPr bwMode="auto">
            <a:xfrm>
              <a:off x="3408" y="273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3" name="Freeform 98"/>
            <p:cNvSpPr>
              <a:spLocks/>
            </p:cNvSpPr>
            <p:nvPr/>
          </p:nvSpPr>
          <p:spPr bwMode="auto">
            <a:xfrm>
              <a:off x="2736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4" name="Freeform 99"/>
            <p:cNvSpPr>
              <a:spLocks/>
            </p:cNvSpPr>
            <p:nvPr/>
          </p:nvSpPr>
          <p:spPr bwMode="auto">
            <a:xfrm>
              <a:off x="1344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5" name="Freeform 100"/>
            <p:cNvSpPr>
              <a:spLocks/>
            </p:cNvSpPr>
            <p:nvPr/>
          </p:nvSpPr>
          <p:spPr bwMode="auto">
            <a:xfrm>
              <a:off x="2832" y="220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6" name="Freeform 101"/>
            <p:cNvSpPr>
              <a:spLocks/>
            </p:cNvSpPr>
            <p:nvPr/>
          </p:nvSpPr>
          <p:spPr bwMode="auto">
            <a:xfrm>
              <a:off x="3552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7" name="Freeform 102"/>
            <p:cNvSpPr>
              <a:spLocks/>
            </p:cNvSpPr>
            <p:nvPr/>
          </p:nvSpPr>
          <p:spPr bwMode="auto">
            <a:xfrm>
              <a:off x="3360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8" name="Freeform 103"/>
            <p:cNvSpPr>
              <a:spLocks/>
            </p:cNvSpPr>
            <p:nvPr/>
          </p:nvSpPr>
          <p:spPr bwMode="auto">
            <a:xfrm>
              <a:off x="1440" y="230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19" name="Freeform 104"/>
            <p:cNvSpPr>
              <a:spLocks/>
            </p:cNvSpPr>
            <p:nvPr/>
          </p:nvSpPr>
          <p:spPr bwMode="auto">
            <a:xfrm>
              <a:off x="1296" y="254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0" name="Freeform 105"/>
            <p:cNvSpPr>
              <a:spLocks/>
            </p:cNvSpPr>
            <p:nvPr/>
          </p:nvSpPr>
          <p:spPr bwMode="auto">
            <a:xfrm>
              <a:off x="1632" y="216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1" name="Freeform 106"/>
            <p:cNvSpPr>
              <a:spLocks/>
            </p:cNvSpPr>
            <p:nvPr/>
          </p:nvSpPr>
          <p:spPr bwMode="auto">
            <a:xfrm>
              <a:off x="1296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2" name="Freeform 107"/>
            <p:cNvSpPr>
              <a:spLocks/>
            </p:cNvSpPr>
            <p:nvPr/>
          </p:nvSpPr>
          <p:spPr bwMode="auto">
            <a:xfrm>
              <a:off x="3120" y="225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3" name="Freeform 108"/>
            <p:cNvSpPr>
              <a:spLocks/>
            </p:cNvSpPr>
            <p:nvPr/>
          </p:nvSpPr>
          <p:spPr bwMode="auto">
            <a:xfrm>
              <a:off x="2448" y="225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4" name="Freeform 109"/>
            <p:cNvSpPr>
              <a:spLocks/>
            </p:cNvSpPr>
            <p:nvPr/>
          </p:nvSpPr>
          <p:spPr bwMode="auto">
            <a:xfrm>
              <a:off x="1872" y="220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5" name="Freeform 110"/>
            <p:cNvSpPr>
              <a:spLocks/>
            </p:cNvSpPr>
            <p:nvPr/>
          </p:nvSpPr>
          <p:spPr bwMode="auto">
            <a:xfrm>
              <a:off x="1920" y="211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6" name="Freeform 111"/>
            <p:cNvSpPr>
              <a:spLocks/>
            </p:cNvSpPr>
            <p:nvPr/>
          </p:nvSpPr>
          <p:spPr bwMode="auto">
            <a:xfrm>
              <a:off x="2160" y="220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7" name="Freeform 112"/>
            <p:cNvSpPr>
              <a:spLocks/>
            </p:cNvSpPr>
            <p:nvPr/>
          </p:nvSpPr>
          <p:spPr bwMode="auto">
            <a:xfrm>
              <a:off x="2496" y="216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8" name="Freeform 113"/>
            <p:cNvSpPr>
              <a:spLocks/>
            </p:cNvSpPr>
            <p:nvPr/>
          </p:nvSpPr>
          <p:spPr bwMode="auto">
            <a:xfrm>
              <a:off x="1632" y="2544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29" name="Freeform 114"/>
            <p:cNvSpPr>
              <a:spLocks/>
            </p:cNvSpPr>
            <p:nvPr/>
          </p:nvSpPr>
          <p:spPr bwMode="auto">
            <a:xfrm>
              <a:off x="2928" y="201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0" name="Freeform 115"/>
            <p:cNvSpPr>
              <a:spLocks/>
            </p:cNvSpPr>
            <p:nvPr/>
          </p:nvSpPr>
          <p:spPr bwMode="auto">
            <a:xfrm>
              <a:off x="3360" y="216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1" name="Freeform 116"/>
            <p:cNvSpPr>
              <a:spLocks/>
            </p:cNvSpPr>
            <p:nvPr/>
          </p:nvSpPr>
          <p:spPr bwMode="auto">
            <a:xfrm>
              <a:off x="3744" y="244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2" name="Freeform 117"/>
            <p:cNvSpPr>
              <a:spLocks/>
            </p:cNvSpPr>
            <p:nvPr/>
          </p:nvSpPr>
          <p:spPr bwMode="auto">
            <a:xfrm>
              <a:off x="1584" y="288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3" name="Freeform 118"/>
            <p:cNvSpPr>
              <a:spLocks/>
            </p:cNvSpPr>
            <p:nvPr/>
          </p:nvSpPr>
          <p:spPr bwMode="auto">
            <a:xfrm>
              <a:off x="1872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4" name="Freeform 119"/>
            <p:cNvSpPr>
              <a:spLocks/>
            </p:cNvSpPr>
            <p:nvPr/>
          </p:nvSpPr>
          <p:spPr bwMode="auto">
            <a:xfrm>
              <a:off x="3168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5" name="Freeform 120"/>
            <p:cNvSpPr>
              <a:spLocks/>
            </p:cNvSpPr>
            <p:nvPr/>
          </p:nvSpPr>
          <p:spPr bwMode="auto">
            <a:xfrm>
              <a:off x="3504" y="249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6" name="Freeform 121"/>
            <p:cNvSpPr>
              <a:spLocks/>
            </p:cNvSpPr>
            <p:nvPr/>
          </p:nvSpPr>
          <p:spPr bwMode="auto">
            <a:xfrm>
              <a:off x="3216" y="235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7" name="Freeform 122"/>
            <p:cNvSpPr>
              <a:spLocks/>
            </p:cNvSpPr>
            <p:nvPr/>
          </p:nvSpPr>
          <p:spPr bwMode="auto">
            <a:xfrm>
              <a:off x="1872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8" name="Freeform 123"/>
            <p:cNvSpPr>
              <a:spLocks/>
            </p:cNvSpPr>
            <p:nvPr/>
          </p:nvSpPr>
          <p:spPr bwMode="auto">
            <a:xfrm>
              <a:off x="3168" y="302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39" name="Freeform 124"/>
            <p:cNvSpPr>
              <a:spLocks/>
            </p:cNvSpPr>
            <p:nvPr/>
          </p:nvSpPr>
          <p:spPr bwMode="auto">
            <a:xfrm>
              <a:off x="3264" y="31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0" name="Freeform 125"/>
            <p:cNvSpPr>
              <a:spLocks/>
            </p:cNvSpPr>
            <p:nvPr/>
          </p:nvSpPr>
          <p:spPr bwMode="auto">
            <a:xfrm>
              <a:off x="3744" y="297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1" name="Freeform 126"/>
            <p:cNvSpPr>
              <a:spLocks/>
            </p:cNvSpPr>
            <p:nvPr/>
          </p:nvSpPr>
          <p:spPr bwMode="auto">
            <a:xfrm>
              <a:off x="1968" y="297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2" name="Freeform 127"/>
            <p:cNvSpPr>
              <a:spLocks/>
            </p:cNvSpPr>
            <p:nvPr/>
          </p:nvSpPr>
          <p:spPr bwMode="auto">
            <a:xfrm>
              <a:off x="1968" y="283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3" name="Freeform 128"/>
            <p:cNvSpPr>
              <a:spLocks/>
            </p:cNvSpPr>
            <p:nvPr/>
          </p:nvSpPr>
          <p:spPr bwMode="auto">
            <a:xfrm>
              <a:off x="1680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4" name="Freeform 129"/>
            <p:cNvSpPr>
              <a:spLocks/>
            </p:cNvSpPr>
            <p:nvPr/>
          </p:nvSpPr>
          <p:spPr bwMode="auto">
            <a:xfrm>
              <a:off x="220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5" name="Freeform 130"/>
            <p:cNvSpPr>
              <a:spLocks/>
            </p:cNvSpPr>
            <p:nvPr/>
          </p:nvSpPr>
          <p:spPr bwMode="auto">
            <a:xfrm>
              <a:off x="2448" y="264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6" name="Freeform 131"/>
            <p:cNvSpPr>
              <a:spLocks/>
            </p:cNvSpPr>
            <p:nvPr/>
          </p:nvSpPr>
          <p:spPr bwMode="auto">
            <a:xfrm>
              <a:off x="2064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7" name="Freeform 132"/>
            <p:cNvSpPr>
              <a:spLocks/>
            </p:cNvSpPr>
            <p:nvPr/>
          </p:nvSpPr>
          <p:spPr bwMode="auto">
            <a:xfrm>
              <a:off x="1632" y="268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8" name="Freeform 133"/>
            <p:cNvSpPr>
              <a:spLocks/>
            </p:cNvSpPr>
            <p:nvPr/>
          </p:nvSpPr>
          <p:spPr bwMode="auto">
            <a:xfrm>
              <a:off x="2640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49" name="Freeform 134"/>
            <p:cNvSpPr>
              <a:spLocks/>
            </p:cNvSpPr>
            <p:nvPr/>
          </p:nvSpPr>
          <p:spPr bwMode="auto">
            <a:xfrm>
              <a:off x="1728" y="240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0" name="Freeform 135"/>
            <p:cNvSpPr>
              <a:spLocks/>
            </p:cNvSpPr>
            <p:nvPr/>
          </p:nvSpPr>
          <p:spPr bwMode="auto">
            <a:xfrm>
              <a:off x="1968" y="249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1" name="Freeform 136"/>
            <p:cNvSpPr>
              <a:spLocks/>
            </p:cNvSpPr>
            <p:nvPr/>
          </p:nvSpPr>
          <p:spPr bwMode="auto">
            <a:xfrm>
              <a:off x="2256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2" name="Freeform 137"/>
            <p:cNvSpPr>
              <a:spLocks/>
            </p:cNvSpPr>
            <p:nvPr/>
          </p:nvSpPr>
          <p:spPr bwMode="auto">
            <a:xfrm>
              <a:off x="2592" y="240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3" name="Freeform 138"/>
            <p:cNvSpPr>
              <a:spLocks/>
            </p:cNvSpPr>
            <p:nvPr/>
          </p:nvSpPr>
          <p:spPr bwMode="auto">
            <a:xfrm>
              <a:off x="2784" y="254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4" name="Freeform 139"/>
            <p:cNvSpPr>
              <a:spLocks/>
            </p:cNvSpPr>
            <p:nvPr/>
          </p:nvSpPr>
          <p:spPr bwMode="auto">
            <a:xfrm>
              <a:off x="2880" y="264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5" name="Freeform 140"/>
            <p:cNvSpPr>
              <a:spLocks/>
            </p:cNvSpPr>
            <p:nvPr/>
          </p:nvSpPr>
          <p:spPr bwMode="auto">
            <a:xfrm>
              <a:off x="3072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6" name="Freeform 141"/>
            <p:cNvSpPr>
              <a:spLocks/>
            </p:cNvSpPr>
            <p:nvPr/>
          </p:nvSpPr>
          <p:spPr bwMode="auto">
            <a:xfrm>
              <a:off x="3264" y="292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7" name="Freeform 142"/>
            <p:cNvSpPr>
              <a:spLocks/>
            </p:cNvSpPr>
            <p:nvPr/>
          </p:nvSpPr>
          <p:spPr bwMode="auto">
            <a:xfrm>
              <a:off x="3360" y="259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8" name="Freeform 143"/>
            <p:cNvSpPr>
              <a:spLocks/>
            </p:cNvSpPr>
            <p:nvPr/>
          </p:nvSpPr>
          <p:spPr bwMode="auto">
            <a:xfrm>
              <a:off x="3600" y="230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59" name="Freeform 144"/>
            <p:cNvSpPr>
              <a:spLocks/>
            </p:cNvSpPr>
            <p:nvPr/>
          </p:nvSpPr>
          <p:spPr bwMode="auto">
            <a:xfrm>
              <a:off x="1920" y="259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0" name="Freeform 145"/>
            <p:cNvSpPr>
              <a:spLocks/>
            </p:cNvSpPr>
            <p:nvPr/>
          </p:nvSpPr>
          <p:spPr bwMode="auto">
            <a:xfrm>
              <a:off x="2112" y="249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1" name="Freeform 146"/>
            <p:cNvSpPr>
              <a:spLocks/>
            </p:cNvSpPr>
            <p:nvPr/>
          </p:nvSpPr>
          <p:spPr bwMode="auto">
            <a:xfrm>
              <a:off x="2555" y="2823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2" name="Freeform 147"/>
            <p:cNvSpPr>
              <a:spLocks/>
            </p:cNvSpPr>
            <p:nvPr/>
          </p:nvSpPr>
          <p:spPr bwMode="auto">
            <a:xfrm>
              <a:off x="3504" y="2880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3" name="Freeform 148"/>
            <p:cNvSpPr>
              <a:spLocks/>
            </p:cNvSpPr>
            <p:nvPr/>
          </p:nvSpPr>
          <p:spPr bwMode="auto">
            <a:xfrm>
              <a:off x="3696" y="2880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4" name="Freeform 149"/>
            <p:cNvSpPr>
              <a:spLocks/>
            </p:cNvSpPr>
            <p:nvPr/>
          </p:nvSpPr>
          <p:spPr bwMode="auto">
            <a:xfrm>
              <a:off x="3024" y="2352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5" name="Freeform 150"/>
            <p:cNvSpPr>
              <a:spLocks/>
            </p:cNvSpPr>
            <p:nvPr/>
          </p:nvSpPr>
          <p:spPr bwMode="auto">
            <a:xfrm>
              <a:off x="2400" y="2496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6" name="Freeform 151"/>
            <p:cNvSpPr>
              <a:spLocks/>
            </p:cNvSpPr>
            <p:nvPr/>
          </p:nvSpPr>
          <p:spPr bwMode="auto">
            <a:xfrm>
              <a:off x="1440" y="2928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7" name="Freeform 152"/>
            <p:cNvSpPr>
              <a:spLocks/>
            </p:cNvSpPr>
            <p:nvPr/>
          </p:nvSpPr>
          <p:spPr bwMode="auto">
            <a:xfrm>
              <a:off x="2784" y="3072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8" name="Freeform 153"/>
            <p:cNvSpPr>
              <a:spLocks/>
            </p:cNvSpPr>
            <p:nvPr/>
          </p:nvSpPr>
          <p:spPr bwMode="auto">
            <a:xfrm>
              <a:off x="2688" y="2688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69" name="Freeform 154"/>
            <p:cNvSpPr>
              <a:spLocks/>
            </p:cNvSpPr>
            <p:nvPr/>
          </p:nvSpPr>
          <p:spPr bwMode="auto">
            <a:xfrm>
              <a:off x="3648" y="2496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0" name="Freeform 155"/>
            <p:cNvSpPr>
              <a:spLocks/>
            </p:cNvSpPr>
            <p:nvPr/>
          </p:nvSpPr>
          <p:spPr bwMode="auto">
            <a:xfrm>
              <a:off x="1440" y="2784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1" name="Freeform 156"/>
            <p:cNvSpPr>
              <a:spLocks/>
            </p:cNvSpPr>
            <p:nvPr/>
          </p:nvSpPr>
          <p:spPr bwMode="auto">
            <a:xfrm>
              <a:off x="2256" y="2592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2" name="Freeform 157"/>
            <p:cNvSpPr>
              <a:spLocks/>
            </p:cNvSpPr>
            <p:nvPr/>
          </p:nvSpPr>
          <p:spPr bwMode="auto">
            <a:xfrm>
              <a:off x="1488" y="2496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3" name="Freeform 158"/>
            <p:cNvSpPr>
              <a:spLocks/>
            </p:cNvSpPr>
            <p:nvPr/>
          </p:nvSpPr>
          <p:spPr bwMode="auto">
            <a:xfrm>
              <a:off x="2544" y="2736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4" name="Freeform 159"/>
            <p:cNvSpPr>
              <a:spLocks/>
            </p:cNvSpPr>
            <p:nvPr/>
          </p:nvSpPr>
          <p:spPr bwMode="auto">
            <a:xfrm>
              <a:off x="2352" y="3072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5" name="Freeform 160"/>
            <p:cNvSpPr>
              <a:spLocks/>
            </p:cNvSpPr>
            <p:nvPr/>
          </p:nvSpPr>
          <p:spPr bwMode="auto">
            <a:xfrm>
              <a:off x="1776" y="2688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6" name="Freeform 161"/>
            <p:cNvSpPr>
              <a:spLocks/>
            </p:cNvSpPr>
            <p:nvPr/>
          </p:nvSpPr>
          <p:spPr bwMode="auto">
            <a:xfrm>
              <a:off x="2688" y="2784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7" name="Freeform 162"/>
            <p:cNvSpPr>
              <a:spLocks/>
            </p:cNvSpPr>
            <p:nvPr/>
          </p:nvSpPr>
          <p:spPr bwMode="auto">
            <a:xfrm>
              <a:off x="3648" y="264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8" name="Freeform 163"/>
            <p:cNvSpPr>
              <a:spLocks/>
            </p:cNvSpPr>
            <p:nvPr/>
          </p:nvSpPr>
          <p:spPr bwMode="auto">
            <a:xfrm>
              <a:off x="3648" y="240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79" name="Freeform 164"/>
            <p:cNvSpPr>
              <a:spLocks/>
            </p:cNvSpPr>
            <p:nvPr/>
          </p:nvSpPr>
          <p:spPr bwMode="auto">
            <a:xfrm>
              <a:off x="2640" y="216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80" name="Freeform 165"/>
            <p:cNvSpPr>
              <a:spLocks/>
            </p:cNvSpPr>
            <p:nvPr/>
          </p:nvSpPr>
          <p:spPr bwMode="auto">
            <a:xfrm>
              <a:off x="1776" y="2832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81" name="Freeform 166"/>
            <p:cNvSpPr>
              <a:spLocks/>
            </p:cNvSpPr>
            <p:nvPr/>
          </p:nvSpPr>
          <p:spPr bwMode="auto">
            <a:xfrm>
              <a:off x="2064" y="3072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82" name="Freeform 167"/>
            <p:cNvSpPr>
              <a:spLocks/>
            </p:cNvSpPr>
            <p:nvPr/>
          </p:nvSpPr>
          <p:spPr bwMode="auto">
            <a:xfrm>
              <a:off x="2688" y="2928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083" name="Freeform 168"/>
            <p:cNvSpPr>
              <a:spLocks/>
            </p:cNvSpPr>
            <p:nvPr/>
          </p:nvSpPr>
          <p:spPr bwMode="auto">
            <a:xfrm>
              <a:off x="2832" y="2880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</p:grpSp>
      <p:sp>
        <p:nvSpPr>
          <p:cNvPr id="38921" name="Rectangle 169"/>
          <p:cNvSpPr>
            <a:spLocks noChangeArrowheads="1"/>
          </p:cNvSpPr>
          <p:nvPr/>
        </p:nvSpPr>
        <p:spPr bwMode="auto">
          <a:xfrm>
            <a:off x="0" y="1775520"/>
            <a:ext cx="9144000" cy="34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100" dirty="0">
                <a:latin typeface="Times New Roman" pitchFamily="18" charset="0"/>
                <a:ea typeface="新細明體" pitchFamily="18" charset="-120"/>
              </a:rPr>
              <a:t/>
            </a:r>
            <a:br>
              <a:rPr lang="zh-TW" altLang="en-AU" sz="1100" dirty="0">
                <a:latin typeface="Times New Roman" pitchFamily="18" charset="0"/>
                <a:ea typeface="新細明體" pitchFamily="18" charset="-120"/>
              </a:rPr>
            </a:b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endParaRPr lang="zh-TW" altLang="en-AU" sz="24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8922" name="Rectangle 170"/>
          <p:cNvSpPr>
            <a:spLocks noChangeArrowheads="1"/>
          </p:cNvSpPr>
          <p:nvPr/>
        </p:nvSpPr>
        <p:spPr bwMode="auto">
          <a:xfrm>
            <a:off x="611909" y="1483817"/>
            <a:ext cx="7990898" cy="19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/>
            <a:r>
              <a:rPr lang="en-US" sz="1500" dirty="0">
                <a:solidFill>
                  <a:srgbClr val="4D4D4D"/>
                </a:solidFill>
              </a:rPr>
              <a:t>When sprayed onto hardened concrete, </a:t>
            </a:r>
            <a:r>
              <a:rPr lang="en-US" sz="1500" b="1" dirty="0">
                <a:solidFill>
                  <a:srgbClr val="00B050"/>
                </a:solidFill>
              </a:rPr>
              <a:t>Evercrete DPS</a:t>
            </a:r>
            <a:r>
              <a:rPr lang="en-US" sz="1500" dirty="0">
                <a:solidFill>
                  <a:srgbClr val="4D4D4D"/>
                </a:solidFill>
              </a:rPr>
              <a:t> penetrates the surface to become an integral part of the concrete by chemically reacting with the calcium hydroxide (CaOH2) or sodium &amp; potassium present in the concrete to form sodium silicate hydrate, which has both cementing and waterproofing properties. A non-soluble seal is formed within the pores and capillaries of the concrete, permanently sealing it against the ingress of moisture yet allowing the concrete to breath.</a:t>
            </a:r>
          </a:p>
          <a:p>
            <a:pPr defTabSz="913805"/>
            <a:endParaRPr lang="en-US" sz="1500" dirty="0">
              <a:solidFill>
                <a:srgbClr val="4D4D4D"/>
              </a:solidFill>
            </a:endParaRPr>
          </a:p>
          <a:p>
            <a:pPr defTabSz="913805"/>
            <a:r>
              <a:rPr lang="en-US" sz="1500" dirty="0">
                <a:solidFill>
                  <a:srgbClr val="4D4D4D"/>
                </a:solidFill>
              </a:rPr>
              <a:t>The Evercrete DPS reaction takes place below the concrete surface and does therefore not affect the concrete’s natural characteristics.</a:t>
            </a:r>
            <a:endParaRPr lang="zh-TW" altLang="en-AU" sz="15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pic>
        <p:nvPicPr>
          <p:cNvPr id="38923" name="Picture 180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444" y="5996286"/>
            <a:ext cx="2411556" cy="8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597" name="Rectangle 181"/>
          <p:cNvSpPr>
            <a:spLocks noChangeArrowheads="1"/>
          </p:cNvSpPr>
          <p:nvPr/>
        </p:nvSpPr>
        <p:spPr bwMode="auto">
          <a:xfrm>
            <a:off x="395432" y="404813"/>
            <a:ext cx="320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Sealer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188598" name="Text Box 182"/>
          <p:cNvSpPr txBox="1">
            <a:spLocks noChangeArrowheads="1"/>
          </p:cNvSpPr>
          <p:nvPr/>
        </p:nvSpPr>
        <p:spPr bwMode="auto">
          <a:xfrm>
            <a:off x="2843069" y="980778"/>
            <a:ext cx="3889375" cy="4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805">
              <a:spcBef>
                <a:spcPct val="50000"/>
              </a:spcBef>
              <a:defRPr/>
            </a:pPr>
            <a:r>
              <a:rPr lang="en-US" sz="2600" dirty="0">
                <a:solidFill>
                  <a:schemeClr val="accent4">
                    <a:lumMod val="25000"/>
                  </a:schemeClr>
                </a:solidFill>
              </a:rPr>
              <a:t>How Does It </a:t>
            </a:r>
            <a:r>
              <a:rPr lang="en-US" sz="2600" dirty="0" smtClean="0">
                <a:solidFill>
                  <a:schemeClr val="accent4">
                    <a:lumMod val="25000"/>
                  </a:schemeClr>
                </a:solidFill>
              </a:rPr>
              <a:t>Work?</a:t>
            </a:r>
            <a:endParaRPr lang="en-US" sz="26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1692853" y="5950148"/>
            <a:ext cx="456045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lIns="84216" tIns="42108" rIns="84216" bIns="42108"/>
          <a:lstStyle/>
          <a:p>
            <a:endParaRPr lang="en-US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1692853" y="3933528"/>
            <a:ext cx="456045" cy="0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lIns="84216" tIns="42108" rIns="84216" bIns="42108"/>
          <a:lstStyle/>
          <a:p>
            <a:endParaRPr lang="en-US"/>
          </a:p>
        </p:txBody>
      </p:sp>
      <p:sp>
        <p:nvSpPr>
          <p:cNvPr id="39940" name="Freeform 6"/>
          <p:cNvSpPr>
            <a:spLocks/>
          </p:cNvSpPr>
          <p:nvPr/>
        </p:nvSpPr>
        <p:spPr bwMode="auto">
          <a:xfrm>
            <a:off x="1692853" y="3933528"/>
            <a:ext cx="70715" cy="2016621"/>
          </a:xfrm>
          <a:custGeom>
            <a:avLst/>
            <a:gdLst>
              <a:gd name="T0" fmla="*/ 0 w 1"/>
              <a:gd name="T1" fmla="*/ 0 h 1296"/>
              <a:gd name="T2" fmla="*/ 0 w 1"/>
              <a:gd name="T3" fmla="*/ 2147483647 h 1296"/>
              <a:gd name="T4" fmla="*/ 0 60000 65536"/>
              <a:gd name="T5" fmla="*/ 0 60000 65536"/>
              <a:gd name="T6" fmla="*/ 0 w 1"/>
              <a:gd name="T7" fmla="*/ 0 h 1296"/>
              <a:gd name="T8" fmla="*/ 1 w 1"/>
              <a:gd name="T9" fmla="*/ 1296 h 1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296">
                <a:moveTo>
                  <a:pt x="0" y="0"/>
                </a:moveTo>
                <a:lnTo>
                  <a:pt x="0" y="1296"/>
                </a:lnTo>
              </a:path>
            </a:pathLst>
          </a:custGeom>
          <a:noFill/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lIns="91433" tIns="45717" rIns="91433" bIns="45717"/>
          <a:lstStyle/>
          <a:p>
            <a:endParaRPr lang="en-US"/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539751" y="4508004"/>
            <a:ext cx="1088745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2 – 3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cm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2362490" y="4621114"/>
            <a:ext cx="5029488" cy="15507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defTabSz="913805"/>
            <a:endParaRPr lang="en-US" dirty="0"/>
          </a:p>
        </p:txBody>
      </p:sp>
      <p:sp>
        <p:nvSpPr>
          <p:cNvPr id="39943" name="Freeform 9"/>
          <p:cNvSpPr>
            <a:spLocks/>
          </p:cNvSpPr>
          <p:nvPr/>
        </p:nvSpPr>
        <p:spPr bwMode="auto">
          <a:xfrm>
            <a:off x="2286001" y="3933528"/>
            <a:ext cx="5105977" cy="2135683"/>
          </a:xfrm>
          <a:custGeom>
            <a:avLst/>
            <a:gdLst>
              <a:gd name="T0" fmla="*/ 2147483647 w 2654"/>
              <a:gd name="T1" fmla="*/ 0 h 1153"/>
              <a:gd name="T2" fmla="*/ 2147483647 w 2654"/>
              <a:gd name="T3" fmla="*/ 2147483647 h 1153"/>
              <a:gd name="T4" fmla="*/ 2147483647 w 2654"/>
              <a:gd name="T5" fmla="*/ 2147483647 h 1153"/>
              <a:gd name="T6" fmla="*/ 2147483647 w 2654"/>
              <a:gd name="T7" fmla="*/ 2147483647 h 1153"/>
              <a:gd name="T8" fmla="*/ 2147483647 w 2654"/>
              <a:gd name="T9" fmla="*/ 2147483647 h 1153"/>
              <a:gd name="T10" fmla="*/ 2147483647 w 2654"/>
              <a:gd name="T11" fmla="*/ 2147483647 h 1153"/>
              <a:gd name="T12" fmla="*/ 2147483647 w 2654"/>
              <a:gd name="T13" fmla="*/ 2147483647 h 1153"/>
              <a:gd name="T14" fmla="*/ 2147483647 w 2654"/>
              <a:gd name="T15" fmla="*/ 2147483647 h 1153"/>
              <a:gd name="T16" fmla="*/ 2147483647 w 2654"/>
              <a:gd name="T17" fmla="*/ 2147483647 h 1153"/>
              <a:gd name="T18" fmla="*/ 2147483647 w 2654"/>
              <a:gd name="T19" fmla="*/ 2147483647 h 1153"/>
              <a:gd name="T20" fmla="*/ 2147483647 w 2654"/>
              <a:gd name="T21" fmla="*/ 2147483647 h 1153"/>
              <a:gd name="T22" fmla="*/ 2147483647 w 2654"/>
              <a:gd name="T23" fmla="*/ 2147483647 h 1153"/>
              <a:gd name="T24" fmla="*/ 2147483647 w 2654"/>
              <a:gd name="T25" fmla="*/ 2147483647 h 1153"/>
              <a:gd name="T26" fmla="*/ 2147483647 w 2654"/>
              <a:gd name="T27" fmla="*/ 2147483647 h 1153"/>
              <a:gd name="T28" fmla="*/ 2147483647 w 2654"/>
              <a:gd name="T29" fmla="*/ 2147483647 h 1153"/>
              <a:gd name="T30" fmla="*/ 2147483647 w 2654"/>
              <a:gd name="T31" fmla="*/ 2147483647 h 1153"/>
              <a:gd name="T32" fmla="*/ 2147483647 w 2654"/>
              <a:gd name="T33" fmla="*/ 2147483647 h 1153"/>
              <a:gd name="T34" fmla="*/ 2147483647 w 2654"/>
              <a:gd name="T35" fmla="*/ 2147483647 h 1153"/>
              <a:gd name="T36" fmla="*/ 2147483647 w 2654"/>
              <a:gd name="T37" fmla="*/ 2147483647 h 1153"/>
              <a:gd name="T38" fmla="*/ 2147483647 w 2654"/>
              <a:gd name="T39" fmla="*/ 2147483647 h 1153"/>
              <a:gd name="T40" fmla="*/ 2147483647 w 2654"/>
              <a:gd name="T41" fmla="*/ 2147483647 h 1153"/>
              <a:gd name="T42" fmla="*/ 2147483647 w 2654"/>
              <a:gd name="T43" fmla="*/ 2147483647 h 1153"/>
              <a:gd name="T44" fmla="*/ 2147483647 w 2654"/>
              <a:gd name="T45" fmla="*/ 2147483647 h 1153"/>
              <a:gd name="T46" fmla="*/ 2147483647 w 2654"/>
              <a:gd name="T47" fmla="*/ 2147483647 h 1153"/>
              <a:gd name="T48" fmla="*/ 2147483647 w 2654"/>
              <a:gd name="T49" fmla="*/ 2147483647 h 1153"/>
              <a:gd name="T50" fmla="*/ 2147483647 w 2654"/>
              <a:gd name="T51" fmla="*/ 2147483647 h 1153"/>
              <a:gd name="T52" fmla="*/ 2147483647 w 2654"/>
              <a:gd name="T53" fmla="*/ 2147483647 h 1153"/>
              <a:gd name="T54" fmla="*/ 2147483647 w 2654"/>
              <a:gd name="T55" fmla="*/ 2147483647 h 1153"/>
              <a:gd name="T56" fmla="*/ 2147483647 w 2654"/>
              <a:gd name="T57" fmla="*/ 2147483647 h 1153"/>
              <a:gd name="T58" fmla="*/ 2147483647 w 2654"/>
              <a:gd name="T59" fmla="*/ 2147483647 h 1153"/>
              <a:gd name="T60" fmla="*/ 2147483647 w 2654"/>
              <a:gd name="T61" fmla="*/ 2147483647 h 1153"/>
              <a:gd name="T62" fmla="*/ 2147483647 w 2654"/>
              <a:gd name="T63" fmla="*/ 2147483647 h 1153"/>
              <a:gd name="T64" fmla="*/ 2147483647 w 2654"/>
              <a:gd name="T65" fmla="*/ 2147483647 h 1153"/>
              <a:gd name="T66" fmla="*/ 2147483647 w 2654"/>
              <a:gd name="T67" fmla="*/ 2147483647 h 1153"/>
              <a:gd name="T68" fmla="*/ 2147483647 w 2654"/>
              <a:gd name="T69" fmla="*/ 2147483647 h 1153"/>
              <a:gd name="T70" fmla="*/ 2147483647 w 2654"/>
              <a:gd name="T71" fmla="*/ 2147483647 h 1153"/>
              <a:gd name="T72" fmla="*/ 2147483647 w 2654"/>
              <a:gd name="T73" fmla="*/ 2147483647 h 1153"/>
              <a:gd name="T74" fmla="*/ 2147483647 w 2654"/>
              <a:gd name="T75" fmla="*/ 2147483647 h 1153"/>
              <a:gd name="T76" fmla="*/ 2147483647 w 2654"/>
              <a:gd name="T77" fmla="*/ 2147483647 h 1153"/>
              <a:gd name="T78" fmla="*/ 2147483647 w 2654"/>
              <a:gd name="T79" fmla="*/ 2147483647 h 1153"/>
              <a:gd name="T80" fmla="*/ 2147483647 w 2654"/>
              <a:gd name="T81" fmla="*/ 2147483647 h 1153"/>
              <a:gd name="T82" fmla="*/ 2147483647 w 2654"/>
              <a:gd name="T83" fmla="*/ 2147483647 h 1153"/>
              <a:gd name="T84" fmla="*/ 2147483647 w 2654"/>
              <a:gd name="T85" fmla="*/ 0 h 115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54"/>
              <a:gd name="T130" fmla="*/ 0 h 1153"/>
              <a:gd name="T131" fmla="*/ 2654 w 2654"/>
              <a:gd name="T132" fmla="*/ 1153 h 115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54" h="1153">
                <a:moveTo>
                  <a:pt x="17" y="0"/>
                </a:moveTo>
                <a:cubicBezTo>
                  <a:pt x="23" y="49"/>
                  <a:pt x="17" y="89"/>
                  <a:pt x="34" y="138"/>
                </a:cubicBezTo>
                <a:cubicBezTo>
                  <a:pt x="20" y="205"/>
                  <a:pt x="3" y="173"/>
                  <a:pt x="17" y="235"/>
                </a:cubicBezTo>
                <a:cubicBezTo>
                  <a:pt x="14" y="249"/>
                  <a:pt x="1" y="308"/>
                  <a:pt x="1" y="308"/>
                </a:cubicBezTo>
                <a:cubicBezTo>
                  <a:pt x="1" y="321"/>
                  <a:pt x="24" y="320"/>
                  <a:pt x="25" y="340"/>
                </a:cubicBezTo>
                <a:cubicBezTo>
                  <a:pt x="26" y="360"/>
                  <a:pt x="9" y="398"/>
                  <a:pt x="9" y="430"/>
                </a:cubicBezTo>
                <a:cubicBezTo>
                  <a:pt x="0" y="503"/>
                  <a:pt x="12" y="494"/>
                  <a:pt x="25" y="535"/>
                </a:cubicBezTo>
                <a:cubicBezTo>
                  <a:pt x="12" y="577"/>
                  <a:pt x="32" y="603"/>
                  <a:pt x="24" y="646"/>
                </a:cubicBezTo>
                <a:cubicBezTo>
                  <a:pt x="34" y="678"/>
                  <a:pt x="24" y="694"/>
                  <a:pt x="16" y="727"/>
                </a:cubicBezTo>
                <a:cubicBezTo>
                  <a:pt x="27" y="759"/>
                  <a:pt x="34" y="783"/>
                  <a:pt x="24" y="816"/>
                </a:cubicBezTo>
                <a:cubicBezTo>
                  <a:pt x="34" y="848"/>
                  <a:pt x="40" y="880"/>
                  <a:pt x="47" y="913"/>
                </a:cubicBezTo>
                <a:cubicBezTo>
                  <a:pt x="32" y="964"/>
                  <a:pt x="51" y="971"/>
                  <a:pt x="95" y="986"/>
                </a:cubicBezTo>
                <a:cubicBezTo>
                  <a:pt x="118" y="1012"/>
                  <a:pt x="140" y="1012"/>
                  <a:pt x="174" y="1019"/>
                </a:cubicBezTo>
                <a:cubicBezTo>
                  <a:pt x="211" y="1016"/>
                  <a:pt x="290" y="997"/>
                  <a:pt x="332" y="1011"/>
                </a:cubicBezTo>
                <a:cubicBezTo>
                  <a:pt x="363" y="1003"/>
                  <a:pt x="382" y="988"/>
                  <a:pt x="411" y="978"/>
                </a:cubicBezTo>
                <a:cubicBezTo>
                  <a:pt x="434" y="963"/>
                  <a:pt x="455" y="957"/>
                  <a:pt x="474" y="938"/>
                </a:cubicBezTo>
                <a:cubicBezTo>
                  <a:pt x="513" y="951"/>
                  <a:pt x="552" y="968"/>
                  <a:pt x="592" y="978"/>
                </a:cubicBezTo>
                <a:cubicBezTo>
                  <a:pt x="627" y="969"/>
                  <a:pt x="644" y="979"/>
                  <a:pt x="679" y="970"/>
                </a:cubicBezTo>
                <a:cubicBezTo>
                  <a:pt x="717" y="980"/>
                  <a:pt x="741" y="971"/>
                  <a:pt x="782" y="978"/>
                </a:cubicBezTo>
                <a:cubicBezTo>
                  <a:pt x="799" y="1030"/>
                  <a:pt x="825" y="1074"/>
                  <a:pt x="876" y="1092"/>
                </a:cubicBezTo>
                <a:cubicBezTo>
                  <a:pt x="914" y="1128"/>
                  <a:pt x="984" y="1138"/>
                  <a:pt x="1035" y="1149"/>
                </a:cubicBezTo>
                <a:cubicBezTo>
                  <a:pt x="1082" y="1131"/>
                  <a:pt x="1038" y="1153"/>
                  <a:pt x="1074" y="1116"/>
                </a:cubicBezTo>
                <a:cubicBezTo>
                  <a:pt x="1093" y="1097"/>
                  <a:pt x="1122" y="1079"/>
                  <a:pt x="1145" y="1067"/>
                </a:cubicBezTo>
                <a:cubicBezTo>
                  <a:pt x="1256" y="1085"/>
                  <a:pt x="1215" y="1073"/>
                  <a:pt x="1272" y="1092"/>
                </a:cubicBezTo>
                <a:cubicBezTo>
                  <a:pt x="1282" y="1089"/>
                  <a:pt x="1292" y="1084"/>
                  <a:pt x="1303" y="1084"/>
                </a:cubicBezTo>
                <a:cubicBezTo>
                  <a:pt x="1312" y="1084"/>
                  <a:pt x="1318" y="1093"/>
                  <a:pt x="1327" y="1092"/>
                </a:cubicBezTo>
                <a:cubicBezTo>
                  <a:pt x="1349" y="1090"/>
                  <a:pt x="1390" y="1076"/>
                  <a:pt x="1390" y="1076"/>
                </a:cubicBezTo>
                <a:cubicBezTo>
                  <a:pt x="1424" y="1085"/>
                  <a:pt x="1458" y="1091"/>
                  <a:pt x="1493" y="1100"/>
                </a:cubicBezTo>
                <a:cubicBezTo>
                  <a:pt x="1529" y="1088"/>
                  <a:pt x="1567" y="1083"/>
                  <a:pt x="1604" y="1076"/>
                </a:cubicBezTo>
                <a:cubicBezTo>
                  <a:pt x="1656" y="1094"/>
                  <a:pt x="1699" y="1091"/>
                  <a:pt x="1753" y="1084"/>
                </a:cubicBezTo>
                <a:cubicBezTo>
                  <a:pt x="1779" y="1075"/>
                  <a:pt x="1824" y="1043"/>
                  <a:pt x="1824" y="1043"/>
                </a:cubicBezTo>
                <a:cubicBezTo>
                  <a:pt x="1849" y="1005"/>
                  <a:pt x="1876" y="987"/>
                  <a:pt x="1919" y="978"/>
                </a:cubicBezTo>
                <a:cubicBezTo>
                  <a:pt x="1978" y="998"/>
                  <a:pt x="1909" y="969"/>
                  <a:pt x="1959" y="1011"/>
                </a:cubicBezTo>
                <a:cubicBezTo>
                  <a:pt x="1966" y="1016"/>
                  <a:pt x="1974" y="1015"/>
                  <a:pt x="1982" y="1019"/>
                </a:cubicBezTo>
                <a:cubicBezTo>
                  <a:pt x="2015" y="1036"/>
                  <a:pt x="2039" y="1043"/>
                  <a:pt x="2077" y="1051"/>
                </a:cubicBezTo>
                <a:cubicBezTo>
                  <a:pt x="2122" y="1021"/>
                  <a:pt x="2198" y="991"/>
                  <a:pt x="2251" y="970"/>
                </a:cubicBezTo>
                <a:cubicBezTo>
                  <a:pt x="2301" y="987"/>
                  <a:pt x="2298" y="992"/>
                  <a:pt x="2337" y="1019"/>
                </a:cubicBezTo>
                <a:cubicBezTo>
                  <a:pt x="2407" y="1002"/>
                  <a:pt x="2474" y="980"/>
                  <a:pt x="2543" y="962"/>
                </a:cubicBezTo>
                <a:cubicBezTo>
                  <a:pt x="2564" y="965"/>
                  <a:pt x="2636" y="1023"/>
                  <a:pt x="2654" y="957"/>
                </a:cubicBezTo>
                <a:lnTo>
                  <a:pt x="2654" y="568"/>
                </a:lnTo>
                <a:lnTo>
                  <a:pt x="2654" y="251"/>
                </a:lnTo>
                <a:lnTo>
                  <a:pt x="2646" y="8"/>
                </a:lnTo>
                <a:lnTo>
                  <a:pt x="17" y="0"/>
                </a:lnTo>
                <a:close/>
              </a:path>
            </a:pathLst>
          </a:custGeom>
          <a:solidFill>
            <a:srgbClr val="00CC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3" tIns="45717" rIns="91433" bIns="45717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68682" y="3644802"/>
            <a:ext cx="5029489" cy="2567285"/>
            <a:chOff x="1248" y="1920"/>
            <a:chExt cx="2652" cy="1329"/>
          </a:xfrm>
        </p:grpSpPr>
        <p:sp>
          <p:nvSpPr>
            <p:cNvPr id="39965" name="Freeform 11"/>
            <p:cNvSpPr>
              <a:spLocks/>
            </p:cNvSpPr>
            <p:nvPr/>
          </p:nvSpPr>
          <p:spPr bwMode="auto">
            <a:xfrm>
              <a:off x="1248" y="216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66" name="Freeform 12"/>
            <p:cNvSpPr>
              <a:spLocks/>
            </p:cNvSpPr>
            <p:nvPr/>
          </p:nvSpPr>
          <p:spPr bwMode="auto">
            <a:xfrm>
              <a:off x="3456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67" name="Freeform 13"/>
            <p:cNvSpPr>
              <a:spLocks/>
            </p:cNvSpPr>
            <p:nvPr/>
          </p:nvSpPr>
          <p:spPr bwMode="auto">
            <a:xfrm>
              <a:off x="134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68" name="Freeform 14"/>
            <p:cNvSpPr>
              <a:spLocks/>
            </p:cNvSpPr>
            <p:nvPr/>
          </p:nvSpPr>
          <p:spPr bwMode="auto">
            <a:xfrm>
              <a:off x="1536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69" name="Freeform 15"/>
            <p:cNvSpPr>
              <a:spLocks/>
            </p:cNvSpPr>
            <p:nvPr/>
          </p:nvSpPr>
          <p:spPr bwMode="auto">
            <a:xfrm>
              <a:off x="2544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0" name="Freeform 16"/>
            <p:cNvSpPr>
              <a:spLocks/>
            </p:cNvSpPr>
            <p:nvPr/>
          </p:nvSpPr>
          <p:spPr bwMode="auto">
            <a:xfrm>
              <a:off x="2064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1" name="Freeform 17"/>
            <p:cNvSpPr>
              <a:spLocks/>
            </p:cNvSpPr>
            <p:nvPr/>
          </p:nvSpPr>
          <p:spPr bwMode="auto">
            <a:xfrm>
              <a:off x="2208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2" name="Freeform 18"/>
            <p:cNvSpPr>
              <a:spLocks/>
            </p:cNvSpPr>
            <p:nvPr/>
          </p:nvSpPr>
          <p:spPr bwMode="auto">
            <a:xfrm>
              <a:off x="3360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3" name="Freeform 19"/>
            <p:cNvSpPr>
              <a:spLocks/>
            </p:cNvSpPr>
            <p:nvPr/>
          </p:nvSpPr>
          <p:spPr bwMode="auto">
            <a:xfrm>
              <a:off x="3228" y="2208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4" name="Freeform 20"/>
            <p:cNvSpPr>
              <a:spLocks/>
            </p:cNvSpPr>
            <p:nvPr/>
          </p:nvSpPr>
          <p:spPr bwMode="auto">
            <a:xfrm>
              <a:off x="1488" y="2208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5" name="Freeform 21"/>
            <p:cNvSpPr>
              <a:spLocks/>
            </p:cNvSpPr>
            <p:nvPr/>
          </p:nvSpPr>
          <p:spPr bwMode="auto">
            <a:xfrm>
              <a:off x="3024" y="201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6" name="Freeform 22"/>
            <p:cNvSpPr>
              <a:spLocks/>
            </p:cNvSpPr>
            <p:nvPr/>
          </p:nvSpPr>
          <p:spPr bwMode="auto">
            <a:xfrm>
              <a:off x="2352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7" name="Freeform 23"/>
            <p:cNvSpPr>
              <a:spLocks/>
            </p:cNvSpPr>
            <p:nvPr/>
          </p:nvSpPr>
          <p:spPr bwMode="auto">
            <a:xfrm>
              <a:off x="2832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8" name="Freeform 24"/>
            <p:cNvSpPr>
              <a:spLocks/>
            </p:cNvSpPr>
            <p:nvPr/>
          </p:nvSpPr>
          <p:spPr bwMode="auto">
            <a:xfrm>
              <a:off x="2688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79" name="Freeform 25"/>
            <p:cNvSpPr>
              <a:spLocks/>
            </p:cNvSpPr>
            <p:nvPr/>
          </p:nvSpPr>
          <p:spPr bwMode="auto">
            <a:xfrm>
              <a:off x="3744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0" name="Freeform 26"/>
            <p:cNvSpPr>
              <a:spLocks/>
            </p:cNvSpPr>
            <p:nvPr/>
          </p:nvSpPr>
          <p:spPr bwMode="auto">
            <a:xfrm>
              <a:off x="1872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1" name="Freeform 27"/>
            <p:cNvSpPr>
              <a:spLocks/>
            </p:cNvSpPr>
            <p:nvPr/>
          </p:nvSpPr>
          <p:spPr bwMode="auto">
            <a:xfrm>
              <a:off x="1680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2" name="Freeform 28"/>
            <p:cNvSpPr>
              <a:spLocks/>
            </p:cNvSpPr>
            <p:nvPr/>
          </p:nvSpPr>
          <p:spPr bwMode="auto">
            <a:xfrm>
              <a:off x="1680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3" name="Freeform 29"/>
            <p:cNvSpPr>
              <a:spLocks/>
            </p:cNvSpPr>
            <p:nvPr/>
          </p:nvSpPr>
          <p:spPr bwMode="auto">
            <a:xfrm>
              <a:off x="3216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4" name="Freeform 30"/>
            <p:cNvSpPr>
              <a:spLocks/>
            </p:cNvSpPr>
            <p:nvPr/>
          </p:nvSpPr>
          <p:spPr bwMode="auto">
            <a:xfrm>
              <a:off x="2976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5" name="Freeform 31"/>
            <p:cNvSpPr>
              <a:spLocks/>
            </p:cNvSpPr>
            <p:nvPr/>
          </p:nvSpPr>
          <p:spPr bwMode="auto">
            <a:xfrm>
              <a:off x="2448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6" name="Freeform 32"/>
            <p:cNvSpPr>
              <a:spLocks/>
            </p:cNvSpPr>
            <p:nvPr/>
          </p:nvSpPr>
          <p:spPr bwMode="auto">
            <a:xfrm>
              <a:off x="350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7" name="Freeform 33"/>
            <p:cNvSpPr>
              <a:spLocks/>
            </p:cNvSpPr>
            <p:nvPr/>
          </p:nvSpPr>
          <p:spPr bwMode="auto">
            <a:xfrm>
              <a:off x="1248" y="1968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8" name="Freeform 34"/>
            <p:cNvSpPr>
              <a:spLocks/>
            </p:cNvSpPr>
            <p:nvPr/>
          </p:nvSpPr>
          <p:spPr bwMode="auto">
            <a:xfrm>
              <a:off x="1440" y="2592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89" name="Freeform 35"/>
            <p:cNvSpPr>
              <a:spLocks/>
            </p:cNvSpPr>
            <p:nvPr/>
          </p:nvSpPr>
          <p:spPr bwMode="auto">
            <a:xfrm>
              <a:off x="1440" y="201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0" name="Freeform 36"/>
            <p:cNvSpPr>
              <a:spLocks/>
            </p:cNvSpPr>
            <p:nvPr/>
          </p:nvSpPr>
          <p:spPr bwMode="auto">
            <a:xfrm>
              <a:off x="2064" y="2640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1" name="Freeform 37"/>
            <p:cNvSpPr>
              <a:spLocks/>
            </p:cNvSpPr>
            <p:nvPr/>
          </p:nvSpPr>
          <p:spPr bwMode="auto">
            <a:xfrm>
              <a:off x="3648" y="211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2" name="Freeform 38"/>
            <p:cNvSpPr>
              <a:spLocks/>
            </p:cNvSpPr>
            <p:nvPr/>
          </p:nvSpPr>
          <p:spPr bwMode="auto">
            <a:xfrm>
              <a:off x="2592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3" name="Freeform 39"/>
            <p:cNvSpPr>
              <a:spLocks/>
            </p:cNvSpPr>
            <p:nvPr/>
          </p:nvSpPr>
          <p:spPr bwMode="auto">
            <a:xfrm>
              <a:off x="2592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4" name="Freeform 40"/>
            <p:cNvSpPr>
              <a:spLocks/>
            </p:cNvSpPr>
            <p:nvPr/>
          </p:nvSpPr>
          <p:spPr bwMode="auto">
            <a:xfrm>
              <a:off x="2784" y="244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5" name="Freeform 41"/>
            <p:cNvSpPr>
              <a:spLocks/>
            </p:cNvSpPr>
            <p:nvPr/>
          </p:nvSpPr>
          <p:spPr bwMode="auto">
            <a:xfrm>
              <a:off x="2112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6" name="Freeform 42"/>
            <p:cNvSpPr>
              <a:spLocks/>
            </p:cNvSpPr>
            <p:nvPr/>
          </p:nvSpPr>
          <p:spPr bwMode="auto">
            <a:xfrm>
              <a:off x="3120" y="211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7" name="Freeform 43"/>
            <p:cNvSpPr>
              <a:spLocks/>
            </p:cNvSpPr>
            <p:nvPr/>
          </p:nvSpPr>
          <p:spPr bwMode="auto">
            <a:xfrm>
              <a:off x="1776" y="2064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8" name="Freeform 44"/>
            <p:cNvSpPr>
              <a:spLocks/>
            </p:cNvSpPr>
            <p:nvPr/>
          </p:nvSpPr>
          <p:spPr bwMode="auto">
            <a:xfrm>
              <a:off x="2832" y="273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9999" name="Freeform 45"/>
            <p:cNvSpPr>
              <a:spLocks/>
            </p:cNvSpPr>
            <p:nvPr/>
          </p:nvSpPr>
          <p:spPr bwMode="auto">
            <a:xfrm>
              <a:off x="3408" y="240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0" name="Freeform 46"/>
            <p:cNvSpPr>
              <a:spLocks/>
            </p:cNvSpPr>
            <p:nvPr/>
          </p:nvSpPr>
          <p:spPr bwMode="auto">
            <a:xfrm>
              <a:off x="1968" y="201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1" name="Freeform 47"/>
            <p:cNvSpPr>
              <a:spLocks/>
            </p:cNvSpPr>
            <p:nvPr/>
          </p:nvSpPr>
          <p:spPr bwMode="auto">
            <a:xfrm>
              <a:off x="3312" y="2304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2" name="Freeform 48"/>
            <p:cNvSpPr>
              <a:spLocks/>
            </p:cNvSpPr>
            <p:nvPr/>
          </p:nvSpPr>
          <p:spPr bwMode="auto">
            <a:xfrm>
              <a:off x="1968" y="273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3" name="Freeform 49"/>
            <p:cNvSpPr>
              <a:spLocks/>
            </p:cNvSpPr>
            <p:nvPr/>
          </p:nvSpPr>
          <p:spPr bwMode="auto">
            <a:xfrm>
              <a:off x="3744" y="216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4" name="Freeform 50"/>
            <p:cNvSpPr>
              <a:spLocks/>
            </p:cNvSpPr>
            <p:nvPr/>
          </p:nvSpPr>
          <p:spPr bwMode="auto">
            <a:xfrm>
              <a:off x="374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5" name="Freeform 51"/>
            <p:cNvSpPr>
              <a:spLocks/>
            </p:cNvSpPr>
            <p:nvPr/>
          </p:nvSpPr>
          <p:spPr bwMode="auto">
            <a:xfrm>
              <a:off x="1248" y="307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6" name="Freeform 52"/>
            <p:cNvSpPr>
              <a:spLocks/>
            </p:cNvSpPr>
            <p:nvPr/>
          </p:nvSpPr>
          <p:spPr bwMode="auto">
            <a:xfrm>
              <a:off x="3744" y="307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7" name="Freeform 53"/>
            <p:cNvSpPr>
              <a:spLocks/>
            </p:cNvSpPr>
            <p:nvPr/>
          </p:nvSpPr>
          <p:spPr bwMode="auto">
            <a:xfrm>
              <a:off x="3600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8" name="Freeform 54"/>
            <p:cNvSpPr>
              <a:spLocks/>
            </p:cNvSpPr>
            <p:nvPr/>
          </p:nvSpPr>
          <p:spPr bwMode="auto">
            <a:xfrm>
              <a:off x="1392" y="240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09" name="Freeform 55"/>
            <p:cNvSpPr>
              <a:spLocks/>
            </p:cNvSpPr>
            <p:nvPr/>
          </p:nvSpPr>
          <p:spPr bwMode="auto">
            <a:xfrm>
              <a:off x="1248" y="264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0" name="Freeform 56"/>
            <p:cNvSpPr>
              <a:spLocks/>
            </p:cNvSpPr>
            <p:nvPr/>
          </p:nvSpPr>
          <p:spPr bwMode="auto">
            <a:xfrm>
              <a:off x="1776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1" name="Freeform 57"/>
            <p:cNvSpPr>
              <a:spLocks/>
            </p:cNvSpPr>
            <p:nvPr/>
          </p:nvSpPr>
          <p:spPr bwMode="auto">
            <a:xfrm>
              <a:off x="1392" y="206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2" name="Freeform 58"/>
            <p:cNvSpPr>
              <a:spLocks/>
            </p:cNvSpPr>
            <p:nvPr/>
          </p:nvSpPr>
          <p:spPr bwMode="auto">
            <a:xfrm>
              <a:off x="2976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3" name="Freeform 59"/>
            <p:cNvSpPr>
              <a:spLocks/>
            </p:cNvSpPr>
            <p:nvPr/>
          </p:nvSpPr>
          <p:spPr bwMode="auto">
            <a:xfrm>
              <a:off x="364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4" name="Freeform 60"/>
            <p:cNvSpPr>
              <a:spLocks/>
            </p:cNvSpPr>
            <p:nvPr/>
          </p:nvSpPr>
          <p:spPr bwMode="auto">
            <a:xfrm>
              <a:off x="1392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5" name="Freeform 61"/>
            <p:cNvSpPr>
              <a:spLocks/>
            </p:cNvSpPr>
            <p:nvPr/>
          </p:nvSpPr>
          <p:spPr bwMode="auto">
            <a:xfrm>
              <a:off x="1584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6" name="Freeform 62"/>
            <p:cNvSpPr>
              <a:spLocks/>
            </p:cNvSpPr>
            <p:nvPr/>
          </p:nvSpPr>
          <p:spPr bwMode="auto">
            <a:xfrm>
              <a:off x="3552" y="268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7" name="Freeform 63"/>
            <p:cNvSpPr>
              <a:spLocks/>
            </p:cNvSpPr>
            <p:nvPr/>
          </p:nvSpPr>
          <p:spPr bwMode="auto">
            <a:xfrm>
              <a:off x="2256" y="240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8" name="Freeform 64"/>
            <p:cNvSpPr>
              <a:spLocks/>
            </p:cNvSpPr>
            <p:nvPr/>
          </p:nvSpPr>
          <p:spPr bwMode="auto">
            <a:xfrm>
              <a:off x="1824" y="249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19" name="Freeform 65"/>
            <p:cNvSpPr>
              <a:spLocks/>
            </p:cNvSpPr>
            <p:nvPr/>
          </p:nvSpPr>
          <p:spPr bwMode="auto">
            <a:xfrm>
              <a:off x="2256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0" name="Freeform 66"/>
            <p:cNvSpPr>
              <a:spLocks/>
            </p:cNvSpPr>
            <p:nvPr/>
          </p:nvSpPr>
          <p:spPr bwMode="auto">
            <a:xfrm>
              <a:off x="2064" y="211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1" name="Freeform 67"/>
            <p:cNvSpPr>
              <a:spLocks/>
            </p:cNvSpPr>
            <p:nvPr/>
          </p:nvSpPr>
          <p:spPr bwMode="auto">
            <a:xfrm>
              <a:off x="1728" y="292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2" name="Freeform 68"/>
            <p:cNvSpPr>
              <a:spLocks/>
            </p:cNvSpPr>
            <p:nvPr/>
          </p:nvSpPr>
          <p:spPr bwMode="auto">
            <a:xfrm>
              <a:off x="2496" y="292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3" name="Freeform 69"/>
            <p:cNvSpPr>
              <a:spLocks/>
            </p:cNvSpPr>
            <p:nvPr/>
          </p:nvSpPr>
          <p:spPr bwMode="auto">
            <a:xfrm>
              <a:off x="2112" y="283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4" name="Freeform 70"/>
            <p:cNvSpPr>
              <a:spLocks/>
            </p:cNvSpPr>
            <p:nvPr/>
          </p:nvSpPr>
          <p:spPr bwMode="auto">
            <a:xfrm>
              <a:off x="2496" y="235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5" name="Freeform 71"/>
            <p:cNvSpPr>
              <a:spLocks/>
            </p:cNvSpPr>
            <p:nvPr/>
          </p:nvSpPr>
          <p:spPr bwMode="auto">
            <a:xfrm>
              <a:off x="292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6" name="Freeform 72"/>
            <p:cNvSpPr>
              <a:spLocks/>
            </p:cNvSpPr>
            <p:nvPr/>
          </p:nvSpPr>
          <p:spPr bwMode="auto">
            <a:xfrm>
              <a:off x="2976" y="244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7" name="Freeform 73"/>
            <p:cNvSpPr>
              <a:spLocks/>
            </p:cNvSpPr>
            <p:nvPr/>
          </p:nvSpPr>
          <p:spPr bwMode="auto">
            <a:xfrm>
              <a:off x="3744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8" name="Freeform 74"/>
            <p:cNvSpPr>
              <a:spLocks/>
            </p:cNvSpPr>
            <p:nvPr/>
          </p:nvSpPr>
          <p:spPr bwMode="auto">
            <a:xfrm>
              <a:off x="2976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29" name="Freeform 75"/>
            <p:cNvSpPr>
              <a:spLocks/>
            </p:cNvSpPr>
            <p:nvPr/>
          </p:nvSpPr>
          <p:spPr bwMode="auto">
            <a:xfrm>
              <a:off x="3216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0" name="Freeform 76"/>
            <p:cNvSpPr>
              <a:spLocks/>
            </p:cNvSpPr>
            <p:nvPr/>
          </p:nvSpPr>
          <p:spPr bwMode="auto">
            <a:xfrm>
              <a:off x="3264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1" name="Freeform 77"/>
            <p:cNvSpPr>
              <a:spLocks/>
            </p:cNvSpPr>
            <p:nvPr/>
          </p:nvSpPr>
          <p:spPr bwMode="auto">
            <a:xfrm>
              <a:off x="2400" y="211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2" name="Freeform 78"/>
            <p:cNvSpPr>
              <a:spLocks/>
            </p:cNvSpPr>
            <p:nvPr/>
          </p:nvSpPr>
          <p:spPr bwMode="auto">
            <a:xfrm>
              <a:off x="1824" y="288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3" name="Freeform 79"/>
            <p:cNvSpPr>
              <a:spLocks/>
            </p:cNvSpPr>
            <p:nvPr/>
          </p:nvSpPr>
          <p:spPr bwMode="auto">
            <a:xfrm>
              <a:off x="1392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4" name="Freeform 80"/>
            <p:cNvSpPr>
              <a:spLocks/>
            </p:cNvSpPr>
            <p:nvPr/>
          </p:nvSpPr>
          <p:spPr bwMode="auto">
            <a:xfrm>
              <a:off x="3072" y="292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5" name="Freeform 81"/>
            <p:cNvSpPr>
              <a:spLocks/>
            </p:cNvSpPr>
            <p:nvPr/>
          </p:nvSpPr>
          <p:spPr bwMode="auto">
            <a:xfrm>
              <a:off x="1536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6" name="Freeform 82"/>
            <p:cNvSpPr>
              <a:spLocks/>
            </p:cNvSpPr>
            <p:nvPr/>
          </p:nvSpPr>
          <p:spPr bwMode="auto">
            <a:xfrm>
              <a:off x="3504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7" name="Freeform 83"/>
            <p:cNvSpPr>
              <a:spLocks/>
            </p:cNvSpPr>
            <p:nvPr/>
          </p:nvSpPr>
          <p:spPr bwMode="auto">
            <a:xfrm>
              <a:off x="3120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8" name="Freeform 84"/>
            <p:cNvSpPr>
              <a:spLocks/>
            </p:cNvSpPr>
            <p:nvPr/>
          </p:nvSpPr>
          <p:spPr bwMode="auto">
            <a:xfrm>
              <a:off x="3696" y="273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39" name="Freeform 85"/>
            <p:cNvSpPr>
              <a:spLocks/>
            </p:cNvSpPr>
            <p:nvPr/>
          </p:nvSpPr>
          <p:spPr bwMode="auto">
            <a:xfrm>
              <a:off x="3264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0" name="Freeform 86"/>
            <p:cNvSpPr>
              <a:spLocks/>
            </p:cNvSpPr>
            <p:nvPr/>
          </p:nvSpPr>
          <p:spPr bwMode="auto">
            <a:xfrm>
              <a:off x="3024" y="259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1" name="Freeform 87"/>
            <p:cNvSpPr>
              <a:spLocks/>
            </p:cNvSpPr>
            <p:nvPr/>
          </p:nvSpPr>
          <p:spPr bwMode="auto">
            <a:xfrm>
              <a:off x="1248" y="244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2" name="Freeform 88"/>
            <p:cNvSpPr>
              <a:spLocks/>
            </p:cNvSpPr>
            <p:nvPr/>
          </p:nvSpPr>
          <p:spPr bwMode="auto">
            <a:xfrm>
              <a:off x="1872" y="2784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3" name="Freeform 89"/>
            <p:cNvSpPr>
              <a:spLocks/>
            </p:cNvSpPr>
            <p:nvPr/>
          </p:nvSpPr>
          <p:spPr bwMode="auto">
            <a:xfrm>
              <a:off x="1248" y="235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4" name="Freeform 90"/>
            <p:cNvSpPr>
              <a:spLocks/>
            </p:cNvSpPr>
            <p:nvPr/>
          </p:nvSpPr>
          <p:spPr bwMode="auto">
            <a:xfrm>
              <a:off x="2208" y="268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5" name="Freeform 91"/>
            <p:cNvSpPr>
              <a:spLocks/>
            </p:cNvSpPr>
            <p:nvPr/>
          </p:nvSpPr>
          <p:spPr bwMode="auto">
            <a:xfrm>
              <a:off x="3744" y="225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6" name="Freeform 92"/>
            <p:cNvSpPr>
              <a:spLocks/>
            </p:cNvSpPr>
            <p:nvPr/>
          </p:nvSpPr>
          <p:spPr bwMode="auto">
            <a:xfrm>
              <a:off x="158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7" name="Freeform 93"/>
            <p:cNvSpPr>
              <a:spLocks/>
            </p:cNvSpPr>
            <p:nvPr/>
          </p:nvSpPr>
          <p:spPr bwMode="auto">
            <a:xfrm>
              <a:off x="326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8" name="Freeform 94"/>
            <p:cNvSpPr>
              <a:spLocks/>
            </p:cNvSpPr>
            <p:nvPr/>
          </p:nvSpPr>
          <p:spPr bwMode="auto">
            <a:xfrm>
              <a:off x="278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49" name="Freeform 95"/>
            <p:cNvSpPr>
              <a:spLocks/>
            </p:cNvSpPr>
            <p:nvPr/>
          </p:nvSpPr>
          <p:spPr bwMode="auto">
            <a:xfrm>
              <a:off x="2640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0" name="Freeform 96"/>
            <p:cNvSpPr>
              <a:spLocks/>
            </p:cNvSpPr>
            <p:nvPr/>
          </p:nvSpPr>
          <p:spPr bwMode="auto">
            <a:xfrm>
              <a:off x="2304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1" name="Freeform 97"/>
            <p:cNvSpPr>
              <a:spLocks/>
            </p:cNvSpPr>
            <p:nvPr/>
          </p:nvSpPr>
          <p:spPr bwMode="auto">
            <a:xfrm>
              <a:off x="3408" y="273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2" name="Freeform 98"/>
            <p:cNvSpPr>
              <a:spLocks/>
            </p:cNvSpPr>
            <p:nvPr/>
          </p:nvSpPr>
          <p:spPr bwMode="auto">
            <a:xfrm>
              <a:off x="2736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3" name="Freeform 99"/>
            <p:cNvSpPr>
              <a:spLocks/>
            </p:cNvSpPr>
            <p:nvPr/>
          </p:nvSpPr>
          <p:spPr bwMode="auto">
            <a:xfrm>
              <a:off x="1344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4" name="Freeform 100"/>
            <p:cNvSpPr>
              <a:spLocks/>
            </p:cNvSpPr>
            <p:nvPr/>
          </p:nvSpPr>
          <p:spPr bwMode="auto">
            <a:xfrm>
              <a:off x="2832" y="220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5" name="Freeform 101"/>
            <p:cNvSpPr>
              <a:spLocks/>
            </p:cNvSpPr>
            <p:nvPr/>
          </p:nvSpPr>
          <p:spPr bwMode="auto">
            <a:xfrm>
              <a:off x="3552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6" name="Freeform 102"/>
            <p:cNvSpPr>
              <a:spLocks/>
            </p:cNvSpPr>
            <p:nvPr/>
          </p:nvSpPr>
          <p:spPr bwMode="auto">
            <a:xfrm>
              <a:off x="3360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7" name="Freeform 103"/>
            <p:cNvSpPr>
              <a:spLocks/>
            </p:cNvSpPr>
            <p:nvPr/>
          </p:nvSpPr>
          <p:spPr bwMode="auto">
            <a:xfrm>
              <a:off x="1440" y="230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8" name="Freeform 104"/>
            <p:cNvSpPr>
              <a:spLocks/>
            </p:cNvSpPr>
            <p:nvPr/>
          </p:nvSpPr>
          <p:spPr bwMode="auto">
            <a:xfrm>
              <a:off x="1296" y="254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59" name="Freeform 105"/>
            <p:cNvSpPr>
              <a:spLocks/>
            </p:cNvSpPr>
            <p:nvPr/>
          </p:nvSpPr>
          <p:spPr bwMode="auto">
            <a:xfrm>
              <a:off x="1632" y="216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0" name="Freeform 106"/>
            <p:cNvSpPr>
              <a:spLocks/>
            </p:cNvSpPr>
            <p:nvPr/>
          </p:nvSpPr>
          <p:spPr bwMode="auto">
            <a:xfrm>
              <a:off x="1296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1" name="Freeform 107"/>
            <p:cNvSpPr>
              <a:spLocks/>
            </p:cNvSpPr>
            <p:nvPr/>
          </p:nvSpPr>
          <p:spPr bwMode="auto">
            <a:xfrm>
              <a:off x="3120" y="225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2" name="Freeform 108"/>
            <p:cNvSpPr>
              <a:spLocks/>
            </p:cNvSpPr>
            <p:nvPr/>
          </p:nvSpPr>
          <p:spPr bwMode="auto">
            <a:xfrm>
              <a:off x="2448" y="225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3" name="Freeform 109"/>
            <p:cNvSpPr>
              <a:spLocks/>
            </p:cNvSpPr>
            <p:nvPr/>
          </p:nvSpPr>
          <p:spPr bwMode="auto">
            <a:xfrm>
              <a:off x="1872" y="220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4" name="Freeform 110"/>
            <p:cNvSpPr>
              <a:spLocks/>
            </p:cNvSpPr>
            <p:nvPr/>
          </p:nvSpPr>
          <p:spPr bwMode="auto">
            <a:xfrm>
              <a:off x="1920" y="211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5" name="Freeform 111"/>
            <p:cNvSpPr>
              <a:spLocks/>
            </p:cNvSpPr>
            <p:nvPr/>
          </p:nvSpPr>
          <p:spPr bwMode="auto">
            <a:xfrm>
              <a:off x="2160" y="220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6" name="Freeform 112"/>
            <p:cNvSpPr>
              <a:spLocks/>
            </p:cNvSpPr>
            <p:nvPr/>
          </p:nvSpPr>
          <p:spPr bwMode="auto">
            <a:xfrm>
              <a:off x="2496" y="216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7" name="Freeform 113"/>
            <p:cNvSpPr>
              <a:spLocks/>
            </p:cNvSpPr>
            <p:nvPr/>
          </p:nvSpPr>
          <p:spPr bwMode="auto">
            <a:xfrm>
              <a:off x="1632" y="2544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8" name="Freeform 114"/>
            <p:cNvSpPr>
              <a:spLocks/>
            </p:cNvSpPr>
            <p:nvPr/>
          </p:nvSpPr>
          <p:spPr bwMode="auto">
            <a:xfrm>
              <a:off x="2928" y="201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69" name="Freeform 115"/>
            <p:cNvSpPr>
              <a:spLocks/>
            </p:cNvSpPr>
            <p:nvPr/>
          </p:nvSpPr>
          <p:spPr bwMode="auto">
            <a:xfrm>
              <a:off x="3360" y="216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0" name="Freeform 116"/>
            <p:cNvSpPr>
              <a:spLocks/>
            </p:cNvSpPr>
            <p:nvPr/>
          </p:nvSpPr>
          <p:spPr bwMode="auto">
            <a:xfrm>
              <a:off x="3744" y="244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1" name="Freeform 117"/>
            <p:cNvSpPr>
              <a:spLocks/>
            </p:cNvSpPr>
            <p:nvPr/>
          </p:nvSpPr>
          <p:spPr bwMode="auto">
            <a:xfrm>
              <a:off x="1584" y="288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2" name="Freeform 118"/>
            <p:cNvSpPr>
              <a:spLocks/>
            </p:cNvSpPr>
            <p:nvPr/>
          </p:nvSpPr>
          <p:spPr bwMode="auto">
            <a:xfrm>
              <a:off x="1872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3" name="Freeform 119"/>
            <p:cNvSpPr>
              <a:spLocks/>
            </p:cNvSpPr>
            <p:nvPr/>
          </p:nvSpPr>
          <p:spPr bwMode="auto">
            <a:xfrm>
              <a:off x="3168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4" name="Freeform 120"/>
            <p:cNvSpPr>
              <a:spLocks/>
            </p:cNvSpPr>
            <p:nvPr/>
          </p:nvSpPr>
          <p:spPr bwMode="auto">
            <a:xfrm>
              <a:off x="3504" y="249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5" name="Freeform 121"/>
            <p:cNvSpPr>
              <a:spLocks/>
            </p:cNvSpPr>
            <p:nvPr/>
          </p:nvSpPr>
          <p:spPr bwMode="auto">
            <a:xfrm>
              <a:off x="3216" y="235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6" name="Freeform 122"/>
            <p:cNvSpPr>
              <a:spLocks/>
            </p:cNvSpPr>
            <p:nvPr/>
          </p:nvSpPr>
          <p:spPr bwMode="auto">
            <a:xfrm>
              <a:off x="1872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7" name="Freeform 123"/>
            <p:cNvSpPr>
              <a:spLocks/>
            </p:cNvSpPr>
            <p:nvPr/>
          </p:nvSpPr>
          <p:spPr bwMode="auto">
            <a:xfrm>
              <a:off x="3168" y="302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8" name="Freeform 124"/>
            <p:cNvSpPr>
              <a:spLocks/>
            </p:cNvSpPr>
            <p:nvPr/>
          </p:nvSpPr>
          <p:spPr bwMode="auto">
            <a:xfrm>
              <a:off x="3264" y="31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79" name="Freeform 125"/>
            <p:cNvSpPr>
              <a:spLocks/>
            </p:cNvSpPr>
            <p:nvPr/>
          </p:nvSpPr>
          <p:spPr bwMode="auto">
            <a:xfrm>
              <a:off x="3744" y="297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0" name="Freeform 126"/>
            <p:cNvSpPr>
              <a:spLocks/>
            </p:cNvSpPr>
            <p:nvPr/>
          </p:nvSpPr>
          <p:spPr bwMode="auto">
            <a:xfrm>
              <a:off x="1968" y="297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1" name="Freeform 127"/>
            <p:cNvSpPr>
              <a:spLocks/>
            </p:cNvSpPr>
            <p:nvPr/>
          </p:nvSpPr>
          <p:spPr bwMode="auto">
            <a:xfrm>
              <a:off x="1968" y="283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2" name="Freeform 128"/>
            <p:cNvSpPr>
              <a:spLocks/>
            </p:cNvSpPr>
            <p:nvPr/>
          </p:nvSpPr>
          <p:spPr bwMode="auto">
            <a:xfrm>
              <a:off x="1680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3" name="Freeform 129"/>
            <p:cNvSpPr>
              <a:spLocks/>
            </p:cNvSpPr>
            <p:nvPr/>
          </p:nvSpPr>
          <p:spPr bwMode="auto">
            <a:xfrm>
              <a:off x="220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4" name="Freeform 130"/>
            <p:cNvSpPr>
              <a:spLocks/>
            </p:cNvSpPr>
            <p:nvPr/>
          </p:nvSpPr>
          <p:spPr bwMode="auto">
            <a:xfrm>
              <a:off x="2448" y="264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5" name="Freeform 131"/>
            <p:cNvSpPr>
              <a:spLocks/>
            </p:cNvSpPr>
            <p:nvPr/>
          </p:nvSpPr>
          <p:spPr bwMode="auto">
            <a:xfrm>
              <a:off x="2064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6" name="Freeform 132"/>
            <p:cNvSpPr>
              <a:spLocks/>
            </p:cNvSpPr>
            <p:nvPr/>
          </p:nvSpPr>
          <p:spPr bwMode="auto">
            <a:xfrm>
              <a:off x="1632" y="268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7" name="Freeform 133"/>
            <p:cNvSpPr>
              <a:spLocks/>
            </p:cNvSpPr>
            <p:nvPr/>
          </p:nvSpPr>
          <p:spPr bwMode="auto">
            <a:xfrm>
              <a:off x="2640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8" name="Freeform 134"/>
            <p:cNvSpPr>
              <a:spLocks/>
            </p:cNvSpPr>
            <p:nvPr/>
          </p:nvSpPr>
          <p:spPr bwMode="auto">
            <a:xfrm>
              <a:off x="1728" y="240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89" name="Freeform 135"/>
            <p:cNvSpPr>
              <a:spLocks/>
            </p:cNvSpPr>
            <p:nvPr/>
          </p:nvSpPr>
          <p:spPr bwMode="auto">
            <a:xfrm>
              <a:off x="1968" y="249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0" name="Freeform 136"/>
            <p:cNvSpPr>
              <a:spLocks/>
            </p:cNvSpPr>
            <p:nvPr/>
          </p:nvSpPr>
          <p:spPr bwMode="auto">
            <a:xfrm>
              <a:off x="2256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1" name="Freeform 137"/>
            <p:cNvSpPr>
              <a:spLocks/>
            </p:cNvSpPr>
            <p:nvPr/>
          </p:nvSpPr>
          <p:spPr bwMode="auto">
            <a:xfrm>
              <a:off x="2592" y="240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2" name="Freeform 138"/>
            <p:cNvSpPr>
              <a:spLocks/>
            </p:cNvSpPr>
            <p:nvPr/>
          </p:nvSpPr>
          <p:spPr bwMode="auto">
            <a:xfrm>
              <a:off x="2784" y="254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3" name="Freeform 139"/>
            <p:cNvSpPr>
              <a:spLocks/>
            </p:cNvSpPr>
            <p:nvPr/>
          </p:nvSpPr>
          <p:spPr bwMode="auto">
            <a:xfrm>
              <a:off x="2880" y="264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4" name="Freeform 140"/>
            <p:cNvSpPr>
              <a:spLocks/>
            </p:cNvSpPr>
            <p:nvPr/>
          </p:nvSpPr>
          <p:spPr bwMode="auto">
            <a:xfrm>
              <a:off x="3072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5" name="Freeform 141"/>
            <p:cNvSpPr>
              <a:spLocks/>
            </p:cNvSpPr>
            <p:nvPr/>
          </p:nvSpPr>
          <p:spPr bwMode="auto">
            <a:xfrm>
              <a:off x="3264" y="292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6" name="Freeform 142"/>
            <p:cNvSpPr>
              <a:spLocks/>
            </p:cNvSpPr>
            <p:nvPr/>
          </p:nvSpPr>
          <p:spPr bwMode="auto">
            <a:xfrm>
              <a:off x="3360" y="259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7" name="Freeform 143"/>
            <p:cNvSpPr>
              <a:spLocks/>
            </p:cNvSpPr>
            <p:nvPr/>
          </p:nvSpPr>
          <p:spPr bwMode="auto">
            <a:xfrm>
              <a:off x="3600" y="230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8" name="Freeform 144"/>
            <p:cNvSpPr>
              <a:spLocks/>
            </p:cNvSpPr>
            <p:nvPr/>
          </p:nvSpPr>
          <p:spPr bwMode="auto">
            <a:xfrm>
              <a:off x="1920" y="259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099" name="Freeform 145"/>
            <p:cNvSpPr>
              <a:spLocks/>
            </p:cNvSpPr>
            <p:nvPr/>
          </p:nvSpPr>
          <p:spPr bwMode="auto">
            <a:xfrm>
              <a:off x="2112" y="249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0" name="Freeform 146"/>
            <p:cNvSpPr>
              <a:spLocks/>
            </p:cNvSpPr>
            <p:nvPr/>
          </p:nvSpPr>
          <p:spPr bwMode="auto">
            <a:xfrm>
              <a:off x="2555" y="2823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1" name="Freeform 147"/>
            <p:cNvSpPr>
              <a:spLocks/>
            </p:cNvSpPr>
            <p:nvPr/>
          </p:nvSpPr>
          <p:spPr bwMode="auto">
            <a:xfrm>
              <a:off x="3504" y="2880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2" name="Freeform 148"/>
            <p:cNvSpPr>
              <a:spLocks/>
            </p:cNvSpPr>
            <p:nvPr/>
          </p:nvSpPr>
          <p:spPr bwMode="auto">
            <a:xfrm>
              <a:off x="3696" y="2880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3" name="Freeform 149"/>
            <p:cNvSpPr>
              <a:spLocks/>
            </p:cNvSpPr>
            <p:nvPr/>
          </p:nvSpPr>
          <p:spPr bwMode="auto">
            <a:xfrm>
              <a:off x="3024" y="2352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4" name="Freeform 150"/>
            <p:cNvSpPr>
              <a:spLocks/>
            </p:cNvSpPr>
            <p:nvPr/>
          </p:nvSpPr>
          <p:spPr bwMode="auto">
            <a:xfrm>
              <a:off x="2400" y="2496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5" name="Freeform 151"/>
            <p:cNvSpPr>
              <a:spLocks/>
            </p:cNvSpPr>
            <p:nvPr/>
          </p:nvSpPr>
          <p:spPr bwMode="auto">
            <a:xfrm>
              <a:off x="1440" y="2928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6" name="Freeform 152"/>
            <p:cNvSpPr>
              <a:spLocks/>
            </p:cNvSpPr>
            <p:nvPr/>
          </p:nvSpPr>
          <p:spPr bwMode="auto">
            <a:xfrm>
              <a:off x="2784" y="3072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7" name="Freeform 153"/>
            <p:cNvSpPr>
              <a:spLocks/>
            </p:cNvSpPr>
            <p:nvPr/>
          </p:nvSpPr>
          <p:spPr bwMode="auto">
            <a:xfrm>
              <a:off x="2688" y="2688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8" name="Freeform 154"/>
            <p:cNvSpPr>
              <a:spLocks/>
            </p:cNvSpPr>
            <p:nvPr/>
          </p:nvSpPr>
          <p:spPr bwMode="auto">
            <a:xfrm>
              <a:off x="3648" y="2496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09" name="Freeform 155"/>
            <p:cNvSpPr>
              <a:spLocks/>
            </p:cNvSpPr>
            <p:nvPr/>
          </p:nvSpPr>
          <p:spPr bwMode="auto">
            <a:xfrm>
              <a:off x="1440" y="2784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0" name="Freeform 156"/>
            <p:cNvSpPr>
              <a:spLocks/>
            </p:cNvSpPr>
            <p:nvPr/>
          </p:nvSpPr>
          <p:spPr bwMode="auto">
            <a:xfrm>
              <a:off x="2256" y="2592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1" name="Freeform 157"/>
            <p:cNvSpPr>
              <a:spLocks/>
            </p:cNvSpPr>
            <p:nvPr/>
          </p:nvSpPr>
          <p:spPr bwMode="auto">
            <a:xfrm>
              <a:off x="1488" y="2496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2" name="Freeform 158"/>
            <p:cNvSpPr>
              <a:spLocks/>
            </p:cNvSpPr>
            <p:nvPr/>
          </p:nvSpPr>
          <p:spPr bwMode="auto">
            <a:xfrm>
              <a:off x="2544" y="2736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3" name="Freeform 159"/>
            <p:cNvSpPr>
              <a:spLocks/>
            </p:cNvSpPr>
            <p:nvPr/>
          </p:nvSpPr>
          <p:spPr bwMode="auto">
            <a:xfrm>
              <a:off x="2352" y="3072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4" name="Freeform 160"/>
            <p:cNvSpPr>
              <a:spLocks/>
            </p:cNvSpPr>
            <p:nvPr/>
          </p:nvSpPr>
          <p:spPr bwMode="auto">
            <a:xfrm>
              <a:off x="1776" y="2688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5" name="Freeform 161"/>
            <p:cNvSpPr>
              <a:spLocks/>
            </p:cNvSpPr>
            <p:nvPr/>
          </p:nvSpPr>
          <p:spPr bwMode="auto">
            <a:xfrm>
              <a:off x="2688" y="2784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6" name="Freeform 162"/>
            <p:cNvSpPr>
              <a:spLocks/>
            </p:cNvSpPr>
            <p:nvPr/>
          </p:nvSpPr>
          <p:spPr bwMode="auto">
            <a:xfrm>
              <a:off x="3648" y="264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7" name="Freeform 163"/>
            <p:cNvSpPr>
              <a:spLocks/>
            </p:cNvSpPr>
            <p:nvPr/>
          </p:nvSpPr>
          <p:spPr bwMode="auto">
            <a:xfrm>
              <a:off x="3648" y="240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8" name="Freeform 164"/>
            <p:cNvSpPr>
              <a:spLocks/>
            </p:cNvSpPr>
            <p:nvPr/>
          </p:nvSpPr>
          <p:spPr bwMode="auto">
            <a:xfrm>
              <a:off x="2640" y="216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19" name="Freeform 165"/>
            <p:cNvSpPr>
              <a:spLocks/>
            </p:cNvSpPr>
            <p:nvPr/>
          </p:nvSpPr>
          <p:spPr bwMode="auto">
            <a:xfrm>
              <a:off x="1776" y="2832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20" name="Freeform 166"/>
            <p:cNvSpPr>
              <a:spLocks/>
            </p:cNvSpPr>
            <p:nvPr/>
          </p:nvSpPr>
          <p:spPr bwMode="auto">
            <a:xfrm>
              <a:off x="2064" y="3072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21" name="Freeform 167"/>
            <p:cNvSpPr>
              <a:spLocks/>
            </p:cNvSpPr>
            <p:nvPr/>
          </p:nvSpPr>
          <p:spPr bwMode="auto">
            <a:xfrm>
              <a:off x="2688" y="2928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40122" name="Freeform 168"/>
            <p:cNvSpPr>
              <a:spLocks/>
            </p:cNvSpPr>
            <p:nvPr/>
          </p:nvSpPr>
          <p:spPr bwMode="auto">
            <a:xfrm>
              <a:off x="2832" y="2880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</p:grpSp>
      <p:sp>
        <p:nvSpPr>
          <p:cNvPr id="39945" name="Rectangle 169"/>
          <p:cNvSpPr>
            <a:spLocks noChangeArrowheads="1"/>
          </p:cNvSpPr>
          <p:nvPr/>
        </p:nvSpPr>
        <p:spPr bwMode="auto">
          <a:xfrm>
            <a:off x="0" y="1775520"/>
            <a:ext cx="9144000" cy="34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100" dirty="0">
                <a:latin typeface="Times New Roman" pitchFamily="18" charset="0"/>
                <a:ea typeface="新細明體" pitchFamily="18" charset="-120"/>
              </a:rPr>
              <a:t/>
            </a:r>
            <a:br>
              <a:rPr lang="zh-TW" altLang="en-AU" sz="1100" dirty="0">
                <a:latin typeface="Times New Roman" pitchFamily="18" charset="0"/>
                <a:ea typeface="新細明體" pitchFamily="18" charset="-120"/>
              </a:rPr>
            </a:b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endParaRPr lang="zh-TW" altLang="en-AU" sz="2400" dirty="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39946" name="Picture 180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444" y="5996286"/>
            <a:ext cx="2411556" cy="8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597" name="Rectangle 181"/>
          <p:cNvSpPr>
            <a:spLocks noChangeArrowheads="1"/>
          </p:cNvSpPr>
          <p:nvPr/>
        </p:nvSpPr>
        <p:spPr bwMode="auto">
          <a:xfrm>
            <a:off x="395432" y="404813"/>
            <a:ext cx="320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Sealer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188598" name="Text Box 182"/>
          <p:cNvSpPr txBox="1">
            <a:spLocks noChangeArrowheads="1"/>
          </p:cNvSpPr>
          <p:nvPr/>
        </p:nvSpPr>
        <p:spPr bwMode="auto">
          <a:xfrm>
            <a:off x="2843069" y="1336477"/>
            <a:ext cx="3889375" cy="4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805">
              <a:spcBef>
                <a:spcPct val="50000"/>
              </a:spcBef>
              <a:defRPr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How Does It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Work?</a:t>
            </a:r>
            <a:endParaRPr lang="en-US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949" name="Text Box 181"/>
          <p:cNvSpPr txBox="1">
            <a:spLocks noChangeArrowheads="1"/>
          </p:cNvSpPr>
          <p:nvPr/>
        </p:nvSpPr>
        <p:spPr bwMode="auto">
          <a:xfrm>
            <a:off x="5947353" y="2281536"/>
            <a:ext cx="5878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chemeClr val="bg1"/>
                </a:solidFill>
                <a:ea typeface="新細明體" pitchFamily="18" charset="-120"/>
              </a:rPr>
              <a:t>Water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950" name="Text Box 182"/>
          <p:cNvSpPr txBox="1">
            <a:spLocks noChangeArrowheads="1"/>
          </p:cNvSpPr>
          <p:nvPr/>
        </p:nvSpPr>
        <p:spPr bwMode="auto">
          <a:xfrm>
            <a:off x="4440671" y="2265164"/>
            <a:ext cx="4151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rgbClr val="FF3300"/>
                </a:solidFill>
                <a:ea typeface="新細明體" pitchFamily="18" charset="-120"/>
              </a:rPr>
              <a:t>Acid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9951" name="Text Box 183"/>
          <p:cNvSpPr txBox="1">
            <a:spLocks noChangeArrowheads="1"/>
          </p:cNvSpPr>
          <p:nvPr/>
        </p:nvSpPr>
        <p:spPr bwMode="auto">
          <a:xfrm>
            <a:off x="2674217" y="2265164"/>
            <a:ext cx="801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rgbClr val="33CC33"/>
                </a:solidFill>
                <a:ea typeface="新細明體" pitchFamily="18" charset="-120"/>
              </a:rPr>
              <a:t>Chloride</a:t>
            </a:r>
            <a:endParaRPr lang="en-US" b="1" dirty="0">
              <a:solidFill>
                <a:srgbClr val="33CC33"/>
              </a:solidFill>
            </a:endParaRPr>
          </a:p>
        </p:txBody>
      </p:sp>
      <p:grpSp>
        <p:nvGrpSpPr>
          <p:cNvPr id="3" name="Group 202"/>
          <p:cNvGrpSpPr>
            <a:grpSpLocks/>
          </p:cNvGrpSpPr>
          <p:nvPr/>
        </p:nvGrpSpPr>
        <p:grpSpPr bwMode="auto">
          <a:xfrm>
            <a:off x="1495137" y="2550915"/>
            <a:ext cx="1701512" cy="1086445"/>
            <a:chOff x="1036" y="1714"/>
            <a:chExt cx="1179" cy="730"/>
          </a:xfrm>
        </p:grpSpPr>
        <p:sp>
          <p:nvSpPr>
            <p:cNvPr id="39963" name="Line 185"/>
            <p:cNvSpPr>
              <a:spLocks noChangeShapeType="1"/>
            </p:cNvSpPr>
            <p:nvPr/>
          </p:nvSpPr>
          <p:spPr bwMode="auto">
            <a:xfrm flipH="1">
              <a:off x="1725" y="1850"/>
              <a:ext cx="490" cy="594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dash"/>
              <a:round/>
              <a:headEnd type="stealth" w="lg" len="lg"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964" name="Line 186"/>
            <p:cNvSpPr>
              <a:spLocks noChangeShapeType="1"/>
            </p:cNvSpPr>
            <p:nvPr/>
          </p:nvSpPr>
          <p:spPr bwMode="auto">
            <a:xfrm flipH="1" flipV="1">
              <a:off x="1036" y="1714"/>
              <a:ext cx="689" cy="73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dash"/>
              <a:round/>
              <a:headEnd/>
              <a:tailEnd type="none" w="med" len="lg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39953" name="Text Box 187"/>
          <p:cNvSpPr txBox="1">
            <a:spLocks noChangeArrowheads="1"/>
          </p:cNvSpPr>
          <p:nvPr/>
        </p:nvSpPr>
        <p:spPr bwMode="auto">
          <a:xfrm>
            <a:off x="1268558" y="2265164"/>
            <a:ext cx="359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rgbClr val="FFFF00"/>
                </a:solidFill>
                <a:ea typeface="新細明體" pitchFamily="18" charset="-120"/>
              </a:rPr>
              <a:t>Salt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4" name="Group 203"/>
          <p:cNvGrpSpPr>
            <a:grpSpLocks/>
          </p:cNvGrpSpPr>
          <p:nvPr/>
        </p:nvGrpSpPr>
        <p:grpSpPr bwMode="auto">
          <a:xfrm>
            <a:off x="3066762" y="2550915"/>
            <a:ext cx="1701511" cy="1086445"/>
            <a:chOff x="2125" y="1714"/>
            <a:chExt cx="1179" cy="730"/>
          </a:xfrm>
        </p:grpSpPr>
        <p:sp>
          <p:nvSpPr>
            <p:cNvPr id="39961" name="Line 185"/>
            <p:cNvSpPr>
              <a:spLocks noChangeShapeType="1"/>
            </p:cNvSpPr>
            <p:nvPr/>
          </p:nvSpPr>
          <p:spPr bwMode="auto">
            <a:xfrm flipH="1">
              <a:off x="2814" y="1850"/>
              <a:ext cx="490" cy="59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"/>
              <a:round/>
              <a:headEnd type="stealth" w="lg" len="lg"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962" name="Line 186"/>
            <p:cNvSpPr>
              <a:spLocks noChangeShapeType="1"/>
            </p:cNvSpPr>
            <p:nvPr/>
          </p:nvSpPr>
          <p:spPr bwMode="auto">
            <a:xfrm flipH="1" flipV="1">
              <a:off x="2125" y="1714"/>
              <a:ext cx="689" cy="73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"/>
              <a:round/>
              <a:headEnd/>
              <a:tailEnd type="none" w="med" len="lg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4636943" y="2550915"/>
            <a:ext cx="1702955" cy="1086445"/>
            <a:chOff x="3213" y="1714"/>
            <a:chExt cx="1180" cy="730"/>
          </a:xfrm>
        </p:grpSpPr>
        <p:sp>
          <p:nvSpPr>
            <p:cNvPr id="39959" name="Line 185"/>
            <p:cNvSpPr>
              <a:spLocks noChangeShapeType="1"/>
            </p:cNvSpPr>
            <p:nvPr/>
          </p:nvSpPr>
          <p:spPr bwMode="auto">
            <a:xfrm flipH="1">
              <a:off x="3903" y="1850"/>
              <a:ext cx="490" cy="59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 type="stealth" w="lg" len="lg"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960" name="Line 186"/>
            <p:cNvSpPr>
              <a:spLocks noChangeShapeType="1"/>
            </p:cNvSpPr>
            <p:nvPr/>
          </p:nvSpPr>
          <p:spPr bwMode="auto">
            <a:xfrm flipH="1" flipV="1">
              <a:off x="3213" y="1714"/>
              <a:ext cx="690" cy="7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 type="none" w="med" len="lg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05"/>
          <p:cNvGrpSpPr>
            <a:grpSpLocks/>
          </p:cNvGrpSpPr>
          <p:nvPr/>
        </p:nvGrpSpPr>
        <p:grpSpPr bwMode="auto">
          <a:xfrm>
            <a:off x="6273512" y="2619375"/>
            <a:ext cx="1636568" cy="1017984"/>
            <a:chOff x="4347" y="1760"/>
            <a:chExt cx="1134" cy="684"/>
          </a:xfrm>
        </p:grpSpPr>
        <p:sp>
          <p:nvSpPr>
            <p:cNvPr id="39957" name="Line 185"/>
            <p:cNvSpPr>
              <a:spLocks noChangeShapeType="1"/>
            </p:cNvSpPr>
            <p:nvPr/>
          </p:nvSpPr>
          <p:spPr bwMode="auto">
            <a:xfrm flipH="1">
              <a:off x="4991" y="1850"/>
              <a:ext cx="490" cy="59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 type="stealth" w="lg" len="lg"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39958" name="Line 186"/>
            <p:cNvSpPr>
              <a:spLocks noChangeShapeType="1"/>
            </p:cNvSpPr>
            <p:nvPr/>
          </p:nvSpPr>
          <p:spPr bwMode="auto">
            <a:xfrm flipH="1" flipV="1">
              <a:off x="4347" y="1760"/>
              <a:ext cx="644" cy="6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none" w="med" len="lg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7171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539751" y="391419"/>
            <a:ext cx="43569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Background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  <a:p>
            <a:pPr defTabSz="913805"/>
            <a:endParaRPr lang="zh-TW" altLang="en-AU" dirty="0">
              <a:solidFill>
                <a:srgbClr val="3333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</p:txBody>
      </p:sp>
      <p:pic>
        <p:nvPicPr>
          <p:cNvPr id="7173" name="Picture 16" descr="evercrete_herit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28601"/>
            <a:ext cx="19967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15"/>
          <p:cNvGraphicFramePr>
            <a:graphicFrameLocks noGrp="1"/>
          </p:cNvGraphicFramePr>
          <p:nvPr/>
        </p:nvGraphicFramePr>
        <p:xfrm>
          <a:off x="1" y="990600"/>
          <a:ext cx="7543800" cy="5757113"/>
        </p:xfrm>
        <a:graphic>
          <a:graphicData uri="http://schemas.openxmlformats.org/drawingml/2006/table">
            <a:tbl>
              <a:tblPr/>
              <a:tblGrid>
                <a:gridCol w="1669403"/>
                <a:gridCol w="5874397"/>
              </a:tblGrid>
              <a:tr h="1877213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</a:rPr>
                        <a:t>1942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Established </a:t>
                      </a: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Head Office in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 New York, U.S.A.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All products originate from the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USA </a:t>
                      </a:r>
                      <a:endParaRPr kumimoji="0" lang="en-US" altLang="zh-TW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and have Government approvals.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001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</a:rPr>
                        <a:t>1996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Established Asia Pacific Office in Hong Kong.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581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</a:rPr>
                        <a:t>1998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Entered Asian region with distribution in Singapore, Malaysia, P. R. China, Taiwan, Philippines, India, Vietnam and Korea etc..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2318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2004</a:t>
                      </a:r>
                    </a:p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Entered Middle East-distribution started in U.A.E., Iran and Iraq. Exhibited in Big 5, Dubai and </a:t>
                      </a:r>
                      <a:r>
                        <a:rPr kumimoji="0" lang="en-US" altLang="zh-TW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Roadex</a:t>
                      </a: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, Abu Dhabi.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altLang="zh-TW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557" y="1509117"/>
            <a:ext cx="4572000" cy="335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1980045" y="4868168"/>
            <a:ext cx="4768535" cy="108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>
              <a:lnSpc>
                <a:spcPct val="115000"/>
              </a:lnSpc>
            </a:pPr>
            <a:r>
              <a:rPr lang="en-US" dirty="0">
                <a:solidFill>
                  <a:srgbClr val="4D4D4D"/>
                </a:solidFill>
              </a:rPr>
              <a:t>Voids in the microstructure of hydrated cement </a:t>
            </a:r>
          </a:p>
          <a:p>
            <a:pPr defTabSz="913805">
              <a:lnSpc>
                <a:spcPct val="115000"/>
              </a:lnSpc>
            </a:pPr>
            <a:r>
              <a:rPr lang="en-US" dirty="0">
                <a:solidFill>
                  <a:srgbClr val="4D4D4D"/>
                </a:solidFill>
              </a:rPr>
              <a:t>that can be sealed using Deep Penetrating Sealer</a:t>
            </a:r>
          </a:p>
          <a:p>
            <a:pPr defTabSz="913805">
              <a:lnSpc>
                <a:spcPct val="115000"/>
              </a:lnSpc>
            </a:pPr>
            <a:r>
              <a:rPr lang="en-US" sz="2000" dirty="0">
                <a:solidFill>
                  <a:srgbClr val="4D4D4D"/>
                </a:solidFill>
              </a:rPr>
              <a:t>                                                       </a:t>
            </a:r>
            <a:r>
              <a:rPr lang="en-US" sz="1400" i="1" dirty="0">
                <a:solidFill>
                  <a:srgbClr val="4D4D4D"/>
                </a:solidFill>
              </a:rPr>
              <a:t>Scale: 1:5000mm</a:t>
            </a:r>
          </a:p>
        </p:txBody>
      </p:sp>
      <p:pic>
        <p:nvPicPr>
          <p:cNvPr id="40964" name="Picture 9" descr="Evercrete Logo - Without White Colour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597" name="Rectangle 181"/>
          <p:cNvSpPr>
            <a:spLocks noChangeArrowheads="1"/>
          </p:cNvSpPr>
          <p:nvPr/>
        </p:nvSpPr>
        <p:spPr bwMode="auto">
          <a:xfrm>
            <a:off x="395432" y="404813"/>
            <a:ext cx="320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Sealer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4572000" y="3094137"/>
            <a:ext cx="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805"/>
            <a:endParaRPr lang="zh-TW" alt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756228" y="5517059"/>
            <a:ext cx="7695045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3805" eaLnBrk="0" hangingPunct="0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5000"/>
            </a:pPr>
            <a:r>
              <a:rPr lang="en-US" sz="1600" dirty="0">
                <a:solidFill>
                  <a:srgbClr val="333300"/>
                </a:solidFill>
              </a:rPr>
              <a:t>The presence of any type of very small particles will improve concrete properties.  This effect is termed either “particle packing” or “micro filling”.</a:t>
            </a:r>
          </a:p>
        </p:txBody>
      </p:sp>
      <p:pic>
        <p:nvPicPr>
          <p:cNvPr id="41988" name="Picture 6" descr="conc7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09" y="1483817"/>
            <a:ext cx="3978853" cy="3530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89" name="Picture 7" descr="conc7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477" y="1483817"/>
            <a:ext cx="3830205" cy="35302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560080" y="5116711"/>
            <a:ext cx="16492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sz="1600" dirty="0">
                <a:solidFill>
                  <a:srgbClr val="333300"/>
                </a:solidFill>
              </a:rPr>
              <a:t>Untreated Concrete</a:t>
            </a:r>
            <a:endParaRPr lang="en-AU" altLang="zh-TW" sz="1600" dirty="0">
              <a:solidFill>
                <a:srgbClr val="333300"/>
              </a:solidFill>
              <a:ea typeface="新細明體" pitchFamily="18" charset="-120"/>
            </a:endParaRP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5435023" y="5085458"/>
            <a:ext cx="22538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sz="1600" dirty="0">
                <a:solidFill>
                  <a:srgbClr val="333300"/>
                </a:solidFill>
              </a:rPr>
              <a:t>Treated with Evercrete DPS</a:t>
            </a:r>
            <a:endParaRPr lang="en-AU" altLang="zh-TW" sz="1600" dirty="0">
              <a:solidFill>
                <a:srgbClr val="333300"/>
              </a:solidFill>
              <a:ea typeface="新細明體" pitchFamily="18" charset="-120"/>
            </a:endParaRPr>
          </a:p>
        </p:txBody>
      </p:sp>
      <p:pic>
        <p:nvPicPr>
          <p:cNvPr id="41992" name="Picture 10" descr="Evercrete Logo - Without White Colour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382443" y="391418"/>
            <a:ext cx="5934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DPS: Physical Effect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4572000" y="3094137"/>
            <a:ext cx="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805"/>
            <a:endParaRPr lang="zh-TW" alt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826944" y="3716239"/>
            <a:ext cx="57741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634" indent="-457634" defTabSz="913805"/>
            <a:r>
              <a:rPr lang="en-US" sz="2000" dirty="0">
                <a:solidFill>
                  <a:srgbClr val="4D4D4D"/>
                </a:solidFill>
              </a:rPr>
              <a:t>Results:</a:t>
            </a:r>
            <a:r>
              <a:rPr lang="en-US" sz="2400" dirty="0">
                <a:solidFill>
                  <a:srgbClr val="4D4D4D"/>
                </a:solidFill>
              </a:rPr>
              <a:t> </a:t>
            </a:r>
          </a:p>
          <a:p>
            <a:pPr marL="457634" indent="-457634" defTabSz="913805"/>
            <a:r>
              <a:rPr lang="en-US" dirty="0"/>
              <a:t>	</a:t>
            </a:r>
            <a:r>
              <a:rPr lang="en-AU" altLang="zh-TW" sz="1700" dirty="0">
                <a:solidFill>
                  <a:srgbClr val="000000"/>
                </a:solidFill>
                <a:ea typeface="新細明體" pitchFamily="18" charset="-120"/>
              </a:rPr>
              <a:t>Concrete treated with Evercrete DPS Concrete Sealer, achieved an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AU" altLang="zh-TW" sz="1700" dirty="0">
                <a:solidFill>
                  <a:srgbClr val="000000"/>
                </a:solidFill>
                <a:ea typeface="新細明體" pitchFamily="18" charset="-120"/>
              </a:rPr>
              <a:t>AASHTO category "</a:t>
            </a:r>
            <a:r>
              <a:rPr lang="en-AU" altLang="zh-TW" sz="1700" dirty="0">
                <a:solidFill>
                  <a:srgbClr val="FF0000"/>
                </a:solidFill>
                <a:ea typeface="新細明體" pitchFamily="18" charset="-120"/>
              </a:rPr>
              <a:t>Good Sealer</a:t>
            </a:r>
            <a:r>
              <a:rPr lang="en-AU" altLang="zh-TW" sz="1700" dirty="0">
                <a:solidFill>
                  <a:srgbClr val="000000"/>
                </a:solidFill>
                <a:ea typeface="新細明體" pitchFamily="18" charset="-120"/>
              </a:rPr>
              <a:t>", when tested in accordance with AASHTO Designation TP50-95. "Good Sealer" being the top classification for best performance for a waterproofing sealer. </a:t>
            </a:r>
            <a:endParaRPr lang="zh-TW" altLang="en-AU" sz="1700" dirty="0">
              <a:ea typeface="新細明體" pitchFamily="18" charset="-12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611909" y="2781599"/>
            <a:ext cx="5616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3805">
              <a:spcBef>
                <a:spcPct val="50000"/>
              </a:spcBef>
            </a:pPr>
            <a:r>
              <a:rPr lang="en-US" sz="2400" dirty="0">
                <a:solidFill>
                  <a:srgbClr val="4D4D4D"/>
                </a:solidFill>
              </a:rPr>
              <a:t>Determination of Water Absorption in accordance with AASHTO TP50-95</a:t>
            </a:r>
          </a:p>
        </p:txBody>
      </p:sp>
      <p:pic>
        <p:nvPicPr>
          <p:cNvPr id="43013" name="Picture 7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684069" y="1483817"/>
            <a:ext cx="65716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sz="2400" dirty="0">
                <a:solidFill>
                  <a:srgbClr val="008000"/>
                </a:solidFill>
              </a:rPr>
              <a:t>Approved by American Association of State Highway </a:t>
            </a:r>
          </a:p>
          <a:p>
            <a:pPr defTabSz="913805"/>
            <a:r>
              <a:rPr lang="en-US" sz="2400" dirty="0">
                <a:solidFill>
                  <a:srgbClr val="008000"/>
                </a:solidFill>
              </a:rPr>
              <a:t>and Transportation Officials (AASHTO)</a:t>
            </a:r>
            <a:endParaRPr lang="en-AU" altLang="zh-TW" sz="2400" dirty="0">
              <a:solidFill>
                <a:srgbClr val="008000"/>
              </a:solidFill>
              <a:ea typeface="新細明體" pitchFamily="18" charset="-120"/>
            </a:endParaRPr>
          </a:p>
        </p:txBody>
      </p:sp>
      <p:pic>
        <p:nvPicPr>
          <p:cNvPr id="43015" name="Picture 16" descr="Lantau Link (High R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603" y="4076403"/>
            <a:ext cx="1943965" cy="13290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6" name="Picture 17" descr="Kap Shui Mun Bridge (High R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603" y="2637235"/>
            <a:ext cx="1943965" cy="12903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8597" name="Rectangle 181"/>
          <p:cNvSpPr>
            <a:spLocks noChangeArrowheads="1"/>
          </p:cNvSpPr>
          <p:nvPr/>
        </p:nvSpPr>
        <p:spPr bwMode="auto">
          <a:xfrm>
            <a:off x="395432" y="404813"/>
            <a:ext cx="320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Sealer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1447512" y="68461"/>
            <a:ext cx="6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805"/>
            <a:endParaRPr lang="zh-TW" altLang="en-A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新細明體" pitchFamily="18" charset="-120"/>
            </a:endParaRPr>
          </a:p>
          <a:p>
            <a:pPr defTabSz="913805"/>
            <a:endParaRPr lang="zh-TW" altLang="en-A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新細明體" pitchFamily="18" charset="-120"/>
            </a:endParaRPr>
          </a:p>
          <a:p>
            <a:pPr defTabSz="913805"/>
            <a:endParaRPr lang="zh-TW" altLang="en-AU" b="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44035" name="Rectangle 9"/>
          <p:cNvSpPr>
            <a:spLocks noChangeArrowheads="1"/>
          </p:cNvSpPr>
          <p:nvPr/>
        </p:nvSpPr>
        <p:spPr bwMode="auto">
          <a:xfrm>
            <a:off x="1444" y="123825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endParaRPr lang="en-US" dirty="0"/>
          </a:p>
        </p:txBody>
      </p:sp>
      <p:pic>
        <p:nvPicPr>
          <p:cNvPr id="44036" name="Picture 12" descr="Evercrete Logo - Without White Colour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943600"/>
            <a:ext cx="204625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2057400" y="152400"/>
            <a:ext cx="22402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Resistance Carbonation</a:t>
            </a:r>
            <a:endParaRPr lang="zh-TW" altLang="en-A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304800" y="5867400"/>
            <a:ext cx="64008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614077" indent="-614077" defTabSz="913805"/>
            <a:r>
              <a:rPr lang="en-US" altLang="zh-TW" sz="1500" dirty="0">
                <a:solidFill>
                  <a:srgbClr val="333300"/>
                </a:solidFill>
                <a:ea typeface="新細明體" pitchFamily="18" charset="-120"/>
              </a:rPr>
              <a:t>Tested in accordance with BS EN </a:t>
            </a:r>
            <a:r>
              <a:rPr lang="en-US" altLang="zh-TW" sz="1500" dirty="0" smtClean="0">
                <a:solidFill>
                  <a:srgbClr val="333300"/>
                </a:solidFill>
                <a:ea typeface="新細明體" pitchFamily="18" charset="-120"/>
              </a:rPr>
              <a:t>13295,concrete </a:t>
            </a:r>
            <a:r>
              <a:rPr lang="en-US" altLang="zh-TW" sz="1500" dirty="0">
                <a:solidFill>
                  <a:srgbClr val="333300"/>
                </a:solidFill>
                <a:ea typeface="新細明體" pitchFamily="18" charset="-120"/>
              </a:rPr>
              <a:t>treated with Evercrete DPS </a:t>
            </a:r>
          </a:p>
          <a:p>
            <a:pPr marL="614077" indent="-614077" defTabSz="913805"/>
            <a:r>
              <a:rPr lang="en-US" altLang="zh-TW" sz="1500" dirty="0">
                <a:solidFill>
                  <a:srgbClr val="333300"/>
                </a:solidFill>
                <a:ea typeface="新細明體" pitchFamily="18" charset="-120"/>
              </a:rPr>
              <a:t>provides an excellent resistance against carbonation and as such i</a:t>
            </a:r>
            <a:r>
              <a:rPr lang="en-US" altLang="zh-TW" sz="1500" dirty="0">
                <a:solidFill>
                  <a:srgbClr val="4D4D4D"/>
                </a:solidFill>
                <a:ea typeface="新細明體" pitchFamily="18" charset="-120"/>
              </a:rPr>
              <a:t>s </a:t>
            </a:r>
            <a:r>
              <a:rPr lang="en-US" altLang="zh-TW" sz="1500" dirty="0">
                <a:solidFill>
                  <a:srgbClr val="C00000"/>
                </a:solidFill>
                <a:ea typeface="新細明體" pitchFamily="18" charset="-120"/>
              </a:rPr>
              <a:t>approved as an </a:t>
            </a:r>
          </a:p>
          <a:p>
            <a:pPr marL="614077" indent="-614077" defTabSz="913805"/>
            <a:r>
              <a:rPr lang="en-US" altLang="zh-TW" sz="1500" dirty="0">
                <a:solidFill>
                  <a:srgbClr val="C00000"/>
                </a:solidFill>
                <a:ea typeface="新細明體" pitchFamily="18" charset="-120"/>
              </a:rPr>
              <a:t>anti-carbonation coating</a:t>
            </a:r>
            <a:r>
              <a:rPr lang="en-US" altLang="zh-TW" sz="1500" dirty="0">
                <a:solidFill>
                  <a:srgbClr val="000000"/>
                </a:solidFill>
                <a:ea typeface="新細明體" pitchFamily="18" charset="-120"/>
              </a:rPr>
              <a:t>.</a:t>
            </a:r>
          </a:p>
        </p:txBody>
      </p:sp>
      <p:graphicFrame>
        <p:nvGraphicFramePr>
          <p:cNvPr id="30748" name="Group 28"/>
          <p:cNvGraphicFramePr>
            <a:graphicFrameLocks noGrp="1"/>
          </p:cNvGraphicFramePr>
          <p:nvPr/>
        </p:nvGraphicFramePr>
        <p:xfrm>
          <a:off x="381000" y="4572000"/>
          <a:ext cx="7790295" cy="1190625"/>
        </p:xfrm>
        <a:graphic>
          <a:graphicData uri="http://schemas.openxmlformats.org/drawingml/2006/table">
            <a:tbl>
              <a:tblPr/>
              <a:tblGrid>
                <a:gridCol w="3110057"/>
                <a:gridCol w="2127250"/>
                <a:gridCol w="2552988"/>
              </a:tblGrid>
              <a:tr h="553641"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Tested in accordance with </a:t>
                      </a: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BS EN 13295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Untreated Concrete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Concrete treated with DPS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92"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Depth of Carbonation (0 day)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&lt;0.5mm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&lt;0.5mm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492"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 Depth of Carbonation (56 days)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0.9mm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&lt;0.5mm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Text Box 33"/>
          <p:cNvSpPr txBox="1">
            <a:spLocks noChangeArrowheads="1"/>
          </p:cNvSpPr>
          <p:nvPr/>
        </p:nvSpPr>
        <p:spPr bwMode="auto">
          <a:xfrm>
            <a:off x="381000" y="457200"/>
            <a:ext cx="525895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US" altLang="zh-TW" sz="1700" dirty="0">
                <a:solidFill>
                  <a:srgbClr val="333300"/>
                </a:solidFill>
                <a:ea typeface="新細明體" pitchFamily="18" charset="-120"/>
              </a:rPr>
              <a:t>Carbonation occurs when carbon dioxide (CO2) from the air penetrates the concrete and </a:t>
            </a:r>
            <a:r>
              <a:rPr lang="en-US" altLang="zh-TW" sz="1700" dirty="0" smtClean="0">
                <a:solidFill>
                  <a:srgbClr val="333300"/>
                </a:solidFill>
                <a:ea typeface="新細明體" pitchFamily="18" charset="-120"/>
              </a:rPr>
              <a:t>reacts </a:t>
            </a:r>
            <a:r>
              <a:rPr lang="en-US" altLang="zh-TW" sz="1700" dirty="0">
                <a:solidFill>
                  <a:srgbClr val="333300"/>
                </a:solidFill>
                <a:ea typeface="新細明體" pitchFamily="18" charset="-120"/>
              </a:rPr>
              <a:t>with </a:t>
            </a:r>
            <a:r>
              <a:rPr lang="en-US" altLang="zh-TW" sz="1700" dirty="0" smtClean="0">
                <a:solidFill>
                  <a:srgbClr val="333300"/>
                </a:solidFill>
                <a:ea typeface="新細明體" pitchFamily="18" charset="-120"/>
              </a:rPr>
              <a:t>hydroxides, </a:t>
            </a:r>
            <a:r>
              <a:rPr lang="en-US" altLang="zh-TW" sz="1700" dirty="0">
                <a:solidFill>
                  <a:srgbClr val="333300"/>
                </a:solidFill>
                <a:ea typeface="新細明體" pitchFamily="18" charset="-120"/>
              </a:rPr>
              <a:t>to form carbonates. Due to this reaction, </a:t>
            </a:r>
            <a:r>
              <a:rPr lang="en-US" altLang="zh-TW" sz="1700" b="1" dirty="0">
                <a:solidFill>
                  <a:srgbClr val="333300"/>
                </a:solidFill>
                <a:ea typeface="新細明體" pitchFamily="18" charset="-120"/>
              </a:rPr>
              <a:t>it reduces the </a:t>
            </a:r>
            <a:r>
              <a:rPr lang="en-US" altLang="zh-TW" sz="1700" b="1" dirty="0" smtClean="0">
                <a:solidFill>
                  <a:srgbClr val="333300"/>
                </a:solidFill>
                <a:ea typeface="新細明體" pitchFamily="18" charset="-120"/>
              </a:rPr>
              <a:t>PH </a:t>
            </a:r>
            <a:r>
              <a:rPr lang="en-US" altLang="zh-TW" sz="1700" b="1" dirty="0">
                <a:solidFill>
                  <a:srgbClr val="333300"/>
                </a:solidFill>
                <a:ea typeface="新細明體" pitchFamily="18" charset="-120"/>
              </a:rPr>
              <a:t>of the concrete to as low as </a:t>
            </a:r>
            <a:r>
              <a:rPr lang="en-US" altLang="zh-TW" sz="1700" b="1" dirty="0" smtClean="0">
                <a:solidFill>
                  <a:srgbClr val="333300"/>
                </a:solidFill>
                <a:ea typeface="新細明體" pitchFamily="18" charset="-120"/>
              </a:rPr>
              <a:t>PH7.5</a:t>
            </a:r>
            <a:r>
              <a:rPr lang="en-US" altLang="zh-TW" sz="1700" dirty="0" smtClean="0">
                <a:solidFill>
                  <a:srgbClr val="333300"/>
                </a:solidFill>
                <a:ea typeface="新細明體" pitchFamily="18" charset="-120"/>
              </a:rPr>
              <a:t>  </a:t>
            </a:r>
            <a:r>
              <a:rPr lang="en-US" altLang="zh-TW" sz="1700" dirty="0">
                <a:solidFill>
                  <a:srgbClr val="333300"/>
                </a:solidFill>
                <a:ea typeface="新細明體" pitchFamily="18" charset="-120"/>
              </a:rPr>
              <a:t>At this level, the passive film on the steel is not stable or destroyed. Therefore, corrosion occurs. Carbonation also results in micro-cracks which </a:t>
            </a:r>
            <a:r>
              <a:rPr lang="en-US" altLang="zh-TW" sz="1700" dirty="0" smtClean="0">
                <a:solidFill>
                  <a:srgbClr val="333300"/>
                </a:solidFill>
                <a:ea typeface="新細明體" pitchFamily="18" charset="-120"/>
              </a:rPr>
              <a:t>provides </a:t>
            </a:r>
            <a:r>
              <a:rPr lang="en-US" altLang="zh-TW" sz="1700" dirty="0">
                <a:solidFill>
                  <a:srgbClr val="333300"/>
                </a:solidFill>
                <a:ea typeface="新細明體" pitchFamily="18" charset="-120"/>
              </a:rPr>
              <a:t>opportunities for CO2, </a:t>
            </a:r>
            <a:r>
              <a:rPr lang="en-US" altLang="zh-TW" sz="1700" dirty="0" smtClean="0">
                <a:solidFill>
                  <a:srgbClr val="333300"/>
                </a:solidFill>
                <a:ea typeface="新細明體" pitchFamily="18" charset="-120"/>
              </a:rPr>
              <a:t>moisture and </a:t>
            </a:r>
            <a:r>
              <a:rPr lang="en-US" altLang="zh-TW" sz="1700" dirty="0">
                <a:solidFill>
                  <a:srgbClr val="333300"/>
                </a:solidFill>
                <a:ea typeface="新細明體" pitchFamily="18" charset="-120"/>
              </a:rPr>
              <a:t>salt to penetrate deeper into the </a:t>
            </a:r>
            <a:r>
              <a:rPr lang="en-US" altLang="zh-TW" sz="1700" dirty="0" smtClean="0">
                <a:solidFill>
                  <a:srgbClr val="333300"/>
                </a:solidFill>
                <a:ea typeface="新細明體" pitchFamily="18" charset="-120"/>
              </a:rPr>
              <a:t>concrete, leading </a:t>
            </a:r>
            <a:r>
              <a:rPr lang="en-US" altLang="zh-TW" sz="1700" dirty="0">
                <a:solidFill>
                  <a:srgbClr val="333300"/>
                </a:solidFill>
                <a:ea typeface="新細明體" pitchFamily="18" charset="-120"/>
              </a:rPr>
              <a:t>to corrosion of steel reinforcement which is a common cause of degradation of concrete structures</a:t>
            </a:r>
            <a:r>
              <a:rPr lang="en-US" altLang="zh-TW" sz="1600" dirty="0">
                <a:solidFill>
                  <a:srgbClr val="333300"/>
                </a:solidFill>
                <a:ea typeface="新細明體" pitchFamily="18" charset="-120"/>
              </a:rPr>
              <a:t>.</a:t>
            </a:r>
          </a:p>
        </p:txBody>
      </p:sp>
      <p:pic>
        <p:nvPicPr>
          <p:cNvPr id="44058" name="Picture 34" descr="Carbon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"/>
            <a:ext cx="2666999" cy="2133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object 14"/>
          <p:cNvSpPr/>
          <p:nvPr/>
        </p:nvSpPr>
        <p:spPr>
          <a:xfrm>
            <a:off x="5943600" y="2438400"/>
            <a:ext cx="266700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" y="3124200"/>
            <a:ext cx="2276970" cy="1300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9400" y="3124200"/>
            <a:ext cx="220980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447512" y="68461"/>
            <a:ext cx="6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805"/>
            <a:endParaRPr lang="zh-TW" altLang="en-A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新細明體" pitchFamily="18" charset="-120"/>
            </a:endParaRPr>
          </a:p>
          <a:p>
            <a:pPr defTabSz="913805"/>
            <a:endParaRPr lang="zh-TW" altLang="en-A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新細明體" pitchFamily="18" charset="-120"/>
            </a:endParaRPr>
          </a:p>
          <a:p>
            <a:pPr defTabSz="913805"/>
            <a:endParaRPr lang="zh-TW" altLang="en-AU" b="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838489" y="61019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endParaRPr lang="zh-TW" altLang="en-US" b="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1187740" y="1340943"/>
            <a:ext cx="763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 defTabSz="913805"/>
            <a:r>
              <a:rPr lang="en-US" sz="2000" dirty="0">
                <a:solidFill>
                  <a:srgbClr val="363636"/>
                </a:solidFill>
              </a:rPr>
              <a:t>Tested in accordance with ASTM </a:t>
            </a:r>
            <a:r>
              <a:rPr lang="en-US" altLang="zh-TW" sz="2000" dirty="0">
                <a:solidFill>
                  <a:srgbClr val="363636"/>
                </a:solidFill>
                <a:ea typeface="新細明體" pitchFamily="18" charset="-120"/>
              </a:rPr>
              <a:t>C672/C 672N-03 </a:t>
            </a:r>
            <a:r>
              <a:rPr lang="en-US" sz="2000" dirty="0">
                <a:solidFill>
                  <a:srgbClr val="363636"/>
                </a:solidFill>
              </a:rPr>
              <a:t>(600 hours)</a:t>
            </a:r>
            <a:endParaRPr lang="en-AU" altLang="zh-TW" sz="2000" dirty="0">
              <a:solidFill>
                <a:srgbClr val="363636"/>
              </a:solidFill>
              <a:ea typeface="新細明體" pitchFamily="18" charset="-120"/>
            </a:endParaRPr>
          </a:p>
        </p:txBody>
      </p:sp>
      <p:pic>
        <p:nvPicPr>
          <p:cNvPr id="45061" name="Picture 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035" y="1843981"/>
            <a:ext cx="2703079" cy="1821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2" name="Picture 9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843981"/>
            <a:ext cx="2654012" cy="18454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3" name="Picture 10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933528"/>
            <a:ext cx="2643909" cy="19436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4" name="Picture 11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8035" y="3933528"/>
            <a:ext cx="2662670" cy="19451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756228" y="2445247"/>
            <a:ext cx="974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b="1" dirty="0">
                <a:solidFill>
                  <a:srgbClr val="333300"/>
                </a:solidFill>
              </a:rPr>
              <a:t>Untreated</a:t>
            </a:r>
            <a:endParaRPr lang="en-AU" altLang="zh-TW" b="1" dirty="0">
              <a:solidFill>
                <a:srgbClr val="333300"/>
              </a:solidFill>
              <a:ea typeface="新細明體" pitchFamily="18" charset="-120"/>
            </a:endParaRP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611910" y="4580930"/>
            <a:ext cx="16553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US" b="1" dirty="0">
                <a:solidFill>
                  <a:srgbClr val="4D4D4D"/>
                </a:solidFill>
              </a:rPr>
              <a:t>Treated with </a:t>
            </a:r>
          </a:p>
          <a:p>
            <a:pPr defTabSz="913805"/>
            <a:r>
              <a:rPr lang="en-US" b="1" dirty="0">
                <a:solidFill>
                  <a:srgbClr val="4D4D4D"/>
                </a:solidFill>
              </a:rPr>
              <a:t>Evercrete DPS</a:t>
            </a:r>
            <a:endParaRPr lang="en-AU" altLang="zh-TW" b="1" dirty="0">
              <a:solidFill>
                <a:srgbClr val="4D4D4D"/>
              </a:solidFill>
              <a:ea typeface="新細明體" pitchFamily="18" charset="-120"/>
            </a:endParaRPr>
          </a:p>
        </p:txBody>
      </p:sp>
      <p:pic>
        <p:nvPicPr>
          <p:cNvPr id="45067" name="Picture 14" descr="Evercrete Logo - Without White Colour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178955" y="260450"/>
            <a:ext cx="871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>
              <a:defRPr/>
            </a:pPr>
            <a:r>
              <a:rPr lang="en-AU" altLang="zh-TW" sz="2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PMingLiU" pitchFamily="18" charset="-120"/>
              </a:rPr>
              <a:t>Resistance To Freeze/Thaw &amp; De-icing Chemicals,</a:t>
            </a:r>
          </a:p>
          <a:p>
            <a:pPr algn="ctr" defTabSz="913805">
              <a:defRPr/>
            </a:pPr>
            <a:r>
              <a:rPr lang="en-AU" altLang="zh-TW" sz="2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PMingLiU" pitchFamily="18" charset="-120"/>
              </a:rPr>
              <a:t>Marine Salts and Chloride Ion Ingress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3" descr="6"/>
          <p:cNvPicPr>
            <a:picLocks noChangeAspect="1" noChangeArrowheads="1"/>
          </p:cNvPicPr>
          <p:nvPr/>
        </p:nvPicPr>
        <p:blipFill>
          <a:blip r:embed="rId3"/>
          <a:srcRect l="3798" t="6165" r="5222" b="8220"/>
          <a:stretch>
            <a:fillRect/>
          </a:stretch>
        </p:blipFill>
        <p:spPr bwMode="auto">
          <a:xfrm>
            <a:off x="2542886" y="2416969"/>
            <a:ext cx="4371398" cy="28500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6083" name="Line 16"/>
          <p:cNvSpPr>
            <a:spLocks noChangeShapeType="1"/>
          </p:cNvSpPr>
          <p:nvPr/>
        </p:nvSpPr>
        <p:spPr bwMode="auto">
          <a:xfrm flipH="1" flipV="1">
            <a:off x="2209512" y="3658195"/>
            <a:ext cx="914977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6084" name="Line 18"/>
          <p:cNvSpPr>
            <a:spLocks noChangeShapeType="1"/>
          </p:cNvSpPr>
          <p:nvPr/>
        </p:nvSpPr>
        <p:spPr bwMode="auto">
          <a:xfrm flipV="1">
            <a:off x="6324023" y="3353099"/>
            <a:ext cx="1067955" cy="68609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41989" name="Rectangle 22"/>
          <p:cNvSpPr>
            <a:spLocks noChangeArrowheads="1"/>
          </p:cNvSpPr>
          <p:nvPr/>
        </p:nvSpPr>
        <p:spPr bwMode="auto">
          <a:xfrm>
            <a:off x="1402773" y="1483817"/>
            <a:ext cx="5661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sz="2600" dirty="0">
                <a:solidFill>
                  <a:srgbClr val="363636"/>
                </a:solidFill>
              </a:rPr>
              <a:t>The Key to Long Term Concrete Durability</a:t>
            </a:r>
            <a:r>
              <a:rPr lang="zh-TW" altLang="en-US" sz="2600" dirty="0">
                <a:solidFill>
                  <a:srgbClr val="363636"/>
                </a:solidFill>
                <a:ea typeface="新細明體" pitchFamily="18" charset="-120"/>
              </a:rPr>
              <a:t> </a:t>
            </a:r>
            <a:endParaRPr lang="zh-TW" altLang="en-US" sz="2600" dirty="0">
              <a:solidFill>
                <a:srgbClr val="363636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6086" name="Text Box 23"/>
          <p:cNvSpPr txBox="1">
            <a:spLocks noChangeArrowheads="1"/>
          </p:cNvSpPr>
          <p:nvPr/>
        </p:nvSpPr>
        <p:spPr bwMode="auto">
          <a:xfrm>
            <a:off x="0" y="3352800"/>
            <a:ext cx="2376921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>
              <a:lnSpc>
                <a:spcPct val="8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4D4D4D"/>
                </a:solidFill>
              </a:rPr>
              <a:t>Untreated Concrete </a:t>
            </a:r>
            <a:r>
              <a:rPr lang="zh-TW" altLang="en-US" sz="1500" dirty="0">
                <a:solidFill>
                  <a:srgbClr val="4D4D4D"/>
                </a:solidFill>
                <a:ea typeface="新細明體" pitchFamily="18" charset="-120"/>
              </a:rPr>
              <a:t>–</a:t>
            </a:r>
          </a:p>
          <a:p>
            <a:pPr defTabSz="913805">
              <a:spcBef>
                <a:spcPct val="50000"/>
              </a:spcBef>
            </a:pPr>
            <a:r>
              <a:rPr lang="en-US" sz="1500" dirty="0">
                <a:solidFill>
                  <a:srgbClr val="4D4D4D"/>
                </a:solidFill>
              </a:rPr>
              <a:t>Mould &amp; algae rapidly returned to the cleaned concrete because of </a:t>
            </a:r>
            <a:r>
              <a:rPr lang="en-US" sz="1500" dirty="0" smtClean="0">
                <a:solidFill>
                  <a:srgbClr val="4D4D4D"/>
                </a:solidFill>
              </a:rPr>
              <a:t>the lower </a:t>
            </a:r>
            <a:r>
              <a:rPr lang="en-US" sz="1500" dirty="0">
                <a:solidFill>
                  <a:srgbClr val="4D4D4D"/>
                </a:solidFill>
              </a:rPr>
              <a:t>surface P</a:t>
            </a:r>
            <a:r>
              <a:rPr lang="en-US" sz="1500" dirty="0" smtClean="0">
                <a:solidFill>
                  <a:srgbClr val="4D4D4D"/>
                </a:solidFill>
              </a:rPr>
              <a:t>H</a:t>
            </a:r>
            <a:r>
              <a:rPr lang="en-US" sz="15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46087" name="Text Box 24"/>
          <p:cNvSpPr txBox="1">
            <a:spLocks noChangeArrowheads="1"/>
          </p:cNvSpPr>
          <p:nvPr/>
        </p:nvSpPr>
        <p:spPr bwMode="auto">
          <a:xfrm>
            <a:off x="7380432" y="2924473"/>
            <a:ext cx="1763568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>
              <a:lnSpc>
                <a:spcPct val="80000"/>
              </a:lnSpc>
              <a:spcBef>
                <a:spcPct val="50000"/>
              </a:spcBef>
            </a:pPr>
            <a:r>
              <a:rPr lang="en-US" sz="1500" dirty="0">
                <a:solidFill>
                  <a:srgbClr val="4D4D4D"/>
                </a:solidFill>
              </a:rPr>
              <a:t>Treated Concrete </a:t>
            </a:r>
            <a:r>
              <a:rPr lang="zh-TW" altLang="en-US" sz="1500" dirty="0">
                <a:solidFill>
                  <a:srgbClr val="4D4D4D"/>
                </a:solidFill>
                <a:ea typeface="新細明體" pitchFamily="18" charset="-120"/>
              </a:rPr>
              <a:t>–</a:t>
            </a:r>
          </a:p>
          <a:p>
            <a:pPr defTabSz="913805">
              <a:spcBef>
                <a:spcPct val="50000"/>
              </a:spcBef>
            </a:pPr>
            <a:r>
              <a:rPr lang="en-US" sz="1500" dirty="0">
                <a:solidFill>
                  <a:srgbClr val="4D4D4D"/>
                </a:solidFill>
              </a:rPr>
              <a:t>Remains clean and white after the application of Evercrete range </a:t>
            </a:r>
            <a:r>
              <a:rPr lang="en-US" sz="1500" dirty="0" smtClean="0">
                <a:solidFill>
                  <a:srgbClr val="4D4D4D"/>
                </a:solidFill>
              </a:rPr>
              <a:t>products </a:t>
            </a:r>
            <a:r>
              <a:rPr lang="en-US" sz="1500" dirty="0">
                <a:solidFill>
                  <a:srgbClr val="4D4D4D"/>
                </a:solidFill>
              </a:rPr>
              <a:t>such as Deep </a:t>
            </a:r>
            <a:r>
              <a:rPr lang="en-US" sz="1500" dirty="0" smtClean="0">
                <a:solidFill>
                  <a:srgbClr val="4D4D4D"/>
                </a:solidFill>
              </a:rPr>
              <a:t>Clean, </a:t>
            </a:r>
            <a:r>
              <a:rPr lang="en-US" sz="1500" b="1" dirty="0">
                <a:solidFill>
                  <a:srgbClr val="4D4D4D"/>
                </a:solidFill>
              </a:rPr>
              <a:t>DPS</a:t>
            </a:r>
            <a:r>
              <a:rPr lang="en-US" sz="1500" dirty="0">
                <a:solidFill>
                  <a:srgbClr val="4D4D4D"/>
                </a:solidFill>
              </a:rPr>
              <a:t> and </a:t>
            </a:r>
            <a:r>
              <a:rPr lang="en-US" sz="1500" dirty="0" smtClean="0">
                <a:solidFill>
                  <a:srgbClr val="4D4D4D"/>
                </a:solidFill>
              </a:rPr>
              <a:t>Top Seal. </a:t>
            </a:r>
            <a:endParaRPr lang="en-US" sz="1500" dirty="0">
              <a:solidFill>
                <a:srgbClr val="4D4D4D"/>
              </a:solidFill>
            </a:endParaRPr>
          </a:p>
        </p:txBody>
      </p:sp>
      <p:pic>
        <p:nvPicPr>
          <p:cNvPr id="46088" name="Picture 25" descr="Evercrete Logo - Without White Colour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539750" y="620614"/>
            <a:ext cx="1987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Waterproof Concrete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775520"/>
            <a:ext cx="9144000" cy="34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100" dirty="0">
                <a:latin typeface="Times New Roman" pitchFamily="18" charset="0"/>
                <a:ea typeface="新細明體" pitchFamily="18" charset="-120"/>
              </a:rPr>
              <a:t/>
            </a:r>
            <a:br>
              <a:rPr lang="zh-TW" altLang="en-AU" sz="1100" dirty="0">
                <a:latin typeface="Times New Roman" pitchFamily="18" charset="0"/>
                <a:ea typeface="新細明體" pitchFamily="18" charset="-120"/>
              </a:rPr>
            </a:b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r>
              <a:rPr lang="zh-TW" altLang="en-AU" sz="16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endParaRPr lang="zh-TW" altLang="en-AU" sz="24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775521"/>
            <a:ext cx="9144000" cy="6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/>
            <a:r>
              <a:rPr lang="zh-TW" altLang="en-AU" sz="1200" dirty="0">
                <a:latin typeface="Times New Roman" pitchFamily="18" charset="0"/>
                <a:ea typeface="Arial Unicode MS" pitchFamily="34" charset="-120"/>
                <a:cs typeface="Arial Unicode MS" pitchFamily="34" charset="-120"/>
              </a:rPr>
              <a:t> </a:t>
            </a:r>
            <a:endParaRPr lang="zh-TW" altLang="en-AU" sz="1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defTabSz="913805" eaLnBrk="0" hangingPunct="0"/>
            <a:endParaRPr lang="zh-TW" altLang="en-AU" sz="24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64103" y="206871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endParaRPr lang="en-US" dirty="0"/>
          </a:p>
        </p:txBody>
      </p:sp>
      <p:pic>
        <p:nvPicPr>
          <p:cNvPr id="29701" name="Picture 7" descr="cretetr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295" y="2078850"/>
            <a:ext cx="4114512" cy="2722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5795818" y="3429000"/>
            <a:ext cx="28344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US" sz="1700" dirty="0">
                <a:solidFill>
                  <a:srgbClr val="4D4D4D"/>
                </a:solidFill>
              </a:rPr>
              <a:t>Treated with Evercrete DPS</a:t>
            </a:r>
            <a:endParaRPr lang="zh-TW" altLang="en-AU" sz="17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5795819" y="2146102"/>
            <a:ext cx="2180648" cy="2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US" sz="1700" dirty="0">
                <a:solidFill>
                  <a:srgbClr val="4D4D4D"/>
                </a:solidFill>
              </a:rPr>
              <a:t>Untreated Concrete</a:t>
            </a:r>
            <a:endParaRPr lang="en-AU" altLang="zh-TW" sz="17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1444" y="301823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endParaRPr lang="en-US" dirty="0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1102591" y="5049739"/>
            <a:ext cx="7135091" cy="8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3805"/>
            <a:r>
              <a:rPr lang="en-AU" altLang="zh-TW" sz="1700" dirty="0">
                <a:solidFill>
                  <a:srgbClr val="4D4D4D"/>
                </a:solidFill>
                <a:ea typeface="新細明體" pitchFamily="18" charset="-120"/>
                <a:cs typeface="Arial" charset="0"/>
              </a:rPr>
              <a:t>This picture is of a carwash entrance.  After 14 years of countless freeze </a:t>
            </a:r>
            <a:r>
              <a:rPr lang="en-AU" altLang="zh-TW" sz="1700" dirty="0" smtClean="0">
                <a:solidFill>
                  <a:srgbClr val="4D4D4D"/>
                </a:solidFill>
                <a:ea typeface="新細明體" pitchFamily="18" charset="-120"/>
                <a:cs typeface="Arial" charset="0"/>
              </a:rPr>
              <a:t>and thaw cycles,</a:t>
            </a:r>
            <a:r>
              <a:rPr lang="en-US" sz="1700" dirty="0" smtClean="0">
                <a:solidFill>
                  <a:srgbClr val="4D4D4D"/>
                </a:solidFill>
                <a:ea typeface="新細明體" pitchFamily="18" charset="-120"/>
                <a:cs typeface="Arial" charset="0"/>
              </a:rPr>
              <a:t>continuous </a:t>
            </a:r>
            <a:r>
              <a:rPr lang="en-US" sz="1700" dirty="0">
                <a:solidFill>
                  <a:srgbClr val="4D4D4D"/>
                </a:solidFill>
                <a:ea typeface="新細明體" pitchFamily="18" charset="-120"/>
                <a:cs typeface="Arial" charset="0"/>
              </a:rPr>
              <a:t>water contact and abrasion the </a:t>
            </a:r>
            <a:r>
              <a:rPr lang="en-AU" altLang="zh-TW" sz="1700" dirty="0">
                <a:solidFill>
                  <a:srgbClr val="4D4D4D"/>
                </a:solidFill>
                <a:ea typeface="新細明體" pitchFamily="18" charset="-120"/>
                <a:cs typeface="Arial" charset="0"/>
              </a:rPr>
              <a:t>treated concrete (bottom) still looks new compared to the untreated concrete (top)</a:t>
            </a:r>
            <a:r>
              <a:rPr lang="en-US" sz="1700" dirty="0">
                <a:solidFill>
                  <a:srgbClr val="4D4D4D"/>
                </a:solidFill>
                <a:ea typeface="新細明體" pitchFamily="18" charset="-120"/>
                <a:cs typeface="Arial" charset="0"/>
              </a:rPr>
              <a:t>.</a:t>
            </a:r>
            <a:endParaRPr lang="zh-TW" altLang="en-AU" sz="1700" dirty="0">
              <a:solidFill>
                <a:srgbClr val="4D4D4D"/>
              </a:solidFill>
              <a:latin typeface="Times New Roman" pitchFamily="18" charset="0"/>
              <a:ea typeface="新細明體" pitchFamily="18" charset="-120"/>
              <a:cs typeface="Arial" charset="0"/>
            </a:endParaRPr>
          </a:p>
        </p:txBody>
      </p:sp>
      <p:pic>
        <p:nvPicPr>
          <p:cNvPr id="47114" name="Picture 12" descr="Evercrete Logo - Without White Colour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539750" y="620614"/>
            <a:ext cx="29107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Concrete Stabilizer &amp; Preserver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43020" name="Rectangle 22"/>
          <p:cNvSpPr>
            <a:spLocks noChangeArrowheads="1"/>
          </p:cNvSpPr>
          <p:nvPr/>
        </p:nvSpPr>
        <p:spPr bwMode="auto">
          <a:xfrm>
            <a:off x="1233921" y="1403450"/>
            <a:ext cx="5661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sz="2600" dirty="0">
                <a:solidFill>
                  <a:srgbClr val="363636"/>
                </a:solidFill>
              </a:rPr>
              <a:t>The Key to Long Term Concrete Durability</a:t>
            </a:r>
            <a:r>
              <a:rPr lang="zh-TW" altLang="en-US" sz="2600" dirty="0">
                <a:solidFill>
                  <a:srgbClr val="363636"/>
                </a:solidFill>
                <a:ea typeface="新細明體" pitchFamily="18" charset="-120"/>
              </a:rPr>
              <a:t> </a:t>
            </a:r>
            <a:endParaRPr lang="zh-TW" altLang="en-US" sz="2600" dirty="0">
              <a:solidFill>
                <a:srgbClr val="363636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826944" y="1196578"/>
            <a:ext cx="4006273" cy="4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3805">
              <a:defRPr/>
            </a:pPr>
            <a:r>
              <a:rPr lang="en-US" sz="2600" dirty="0">
                <a:solidFill>
                  <a:srgbClr val="008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Application procedure:</a:t>
            </a:r>
          </a:p>
        </p:txBody>
      </p:sp>
      <p:sp>
        <p:nvSpPr>
          <p:cNvPr id="48131" name="Text Box 18"/>
          <p:cNvSpPr txBox="1">
            <a:spLocks noChangeArrowheads="1"/>
          </p:cNvSpPr>
          <p:nvPr/>
        </p:nvSpPr>
        <p:spPr bwMode="auto">
          <a:xfrm>
            <a:off x="317500" y="1605856"/>
            <a:ext cx="8509000" cy="221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5000"/>
              </a:lnSpc>
              <a:buFontTx/>
              <a:buAutoNum type="arabicPeriod"/>
            </a:pPr>
            <a:r>
              <a:rPr lang="en-US" sz="1700" dirty="0">
                <a:solidFill>
                  <a:srgbClr val="4D4D4D"/>
                </a:solidFill>
              </a:rPr>
              <a:t>Concrete to be free of oil, grease and dust </a:t>
            </a:r>
            <a:endParaRPr lang="zh-TW" altLang="en-US" sz="1700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buFontTx/>
              <a:buAutoNum type="arabicPeriod"/>
            </a:pPr>
            <a:r>
              <a:rPr lang="en-US" sz="1700" dirty="0">
                <a:solidFill>
                  <a:srgbClr val="4D4D4D"/>
                </a:solidFill>
              </a:rPr>
              <a:t>Shake well before use </a:t>
            </a:r>
            <a:endParaRPr lang="zh-TW" altLang="en-US" sz="1700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buFontTx/>
              <a:buAutoNum type="arabicPeriod"/>
            </a:pPr>
            <a:r>
              <a:rPr lang="en-US" sz="1700" dirty="0">
                <a:solidFill>
                  <a:srgbClr val="4D4D4D"/>
                </a:solidFill>
              </a:rPr>
              <a:t>Pre-wet the concrete </a:t>
            </a:r>
          </a:p>
          <a:p>
            <a:pPr marL="457634" indent="-457634" defTabSz="913805">
              <a:lnSpc>
                <a:spcPct val="115000"/>
              </a:lnSpc>
              <a:buFontTx/>
              <a:buAutoNum type="arabicPeriod"/>
            </a:pPr>
            <a:r>
              <a:rPr lang="en-US" sz="1700" dirty="0">
                <a:solidFill>
                  <a:srgbClr val="4D4D4D"/>
                </a:solidFill>
              </a:rPr>
              <a:t>Spray apply first and second coat, for larger areas use a mechanical sprayer </a:t>
            </a:r>
            <a:endParaRPr lang="zh-TW" altLang="en-US" sz="1700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buFontTx/>
              <a:buAutoNum type="arabicPeriod"/>
            </a:pPr>
            <a:r>
              <a:rPr lang="en-US" sz="1700" dirty="0">
                <a:solidFill>
                  <a:srgbClr val="4D4D4D"/>
                </a:solidFill>
              </a:rPr>
              <a:t>For walls apply from the bottom up, on floors spray to obtain a wet look </a:t>
            </a:r>
            <a:endParaRPr lang="zh-TW" altLang="en-US" sz="1700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buFontTx/>
              <a:buAutoNum type="arabicPeriod"/>
            </a:pPr>
            <a:r>
              <a:rPr lang="en-US" sz="1700" dirty="0">
                <a:solidFill>
                  <a:srgbClr val="4D4D4D"/>
                </a:solidFill>
              </a:rPr>
              <a:t>Apply the second coat after 24 hours </a:t>
            </a:r>
            <a:endParaRPr lang="zh-TW" altLang="en-US" sz="1700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buFontTx/>
              <a:buAutoNum type="arabicPeriod"/>
            </a:pPr>
            <a:r>
              <a:rPr lang="en-US" sz="1700" dirty="0">
                <a:solidFill>
                  <a:srgbClr val="4D4D4D"/>
                </a:solidFill>
              </a:rPr>
              <a:t>Wait 7 days before covering with paint or tiles </a:t>
            </a:r>
            <a:endParaRPr lang="zh-TW" altLang="en-AU" sz="17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sp>
        <p:nvSpPr>
          <p:cNvPr id="48132" name="Text Box 26"/>
          <p:cNvSpPr txBox="1">
            <a:spLocks noChangeArrowheads="1"/>
          </p:cNvSpPr>
          <p:nvPr/>
        </p:nvSpPr>
        <p:spPr bwMode="auto">
          <a:xfrm>
            <a:off x="428626" y="5734349"/>
            <a:ext cx="20741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sz="1400" dirty="0">
                <a:solidFill>
                  <a:srgbClr val="4D4D4D"/>
                </a:solidFill>
                <a:ea typeface="新細明體" pitchFamily="18" charset="-120"/>
              </a:rPr>
              <a:t>Application on the Highways</a:t>
            </a:r>
            <a:endParaRPr lang="en-AU" altLang="zh-TW" sz="14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539750" y="620614"/>
            <a:ext cx="3709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</a:t>
            </a:r>
            <a:r>
              <a:rPr lang="en-AU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Sealer(DPS)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pic>
        <p:nvPicPr>
          <p:cNvPr id="48134" name="Picture 3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1" descr="P1010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068" y="3900786"/>
            <a:ext cx="2591955" cy="17606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8136" name="Picture 10" descr="P1010890(resized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6" y="3888880"/>
            <a:ext cx="2375477" cy="17814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8137" name="Text Box 26"/>
          <p:cNvSpPr txBox="1">
            <a:spLocks noChangeArrowheads="1"/>
          </p:cNvSpPr>
          <p:nvPr/>
        </p:nvSpPr>
        <p:spPr bwMode="auto">
          <a:xfrm>
            <a:off x="3131705" y="5734348"/>
            <a:ext cx="24892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sz="1400" dirty="0">
                <a:solidFill>
                  <a:srgbClr val="4D4D4D"/>
                </a:solidFill>
                <a:ea typeface="新細明體" pitchFamily="18" charset="-120"/>
              </a:rPr>
              <a:t>Application by mechanical sprayer</a:t>
            </a:r>
            <a:endParaRPr lang="en-AU" altLang="zh-TW" sz="14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sp>
        <p:nvSpPr>
          <p:cNvPr id="48138" name="Text Box 26"/>
          <p:cNvSpPr txBox="1">
            <a:spLocks noChangeArrowheads="1"/>
          </p:cNvSpPr>
          <p:nvPr/>
        </p:nvSpPr>
        <p:spPr bwMode="auto">
          <a:xfrm>
            <a:off x="6591012" y="5734348"/>
            <a:ext cx="1705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sz="1400" dirty="0">
                <a:solidFill>
                  <a:srgbClr val="4D4D4D"/>
                </a:solidFill>
                <a:ea typeface="新細明體" pitchFamily="18" charset="-120"/>
              </a:rPr>
              <a:t>Application on the Wall</a:t>
            </a:r>
            <a:endParaRPr lang="en-AU" altLang="zh-TW" sz="14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pic>
        <p:nvPicPr>
          <p:cNvPr id="48139" name="Picture 1029" descr="116-1682_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8569" y="3902273"/>
            <a:ext cx="2619375" cy="17517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457200" y="609600"/>
            <a:ext cx="4319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913805"/>
            <a:r>
              <a:rPr lang="en-US" altLang="zh-TW" sz="2600" dirty="0">
                <a:solidFill>
                  <a:srgbClr val="4D4D4D"/>
                </a:solidFill>
                <a:ea typeface="新細明體" pitchFamily="18" charset="-120"/>
              </a:rPr>
              <a:t>Product </a:t>
            </a:r>
            <a:r>
              <a:rPr lang="en-US" sz="2600" dirty="0">
                <a:solidFill>
                  <a:srgbClr val="4D4D4D"/>
                </a:solidFill>
              </a:rPr>
              <a:t>Advantages</a:t>
            </a:r>
            <a:endParaRPr lang="en-US" sz="2600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590800" y="1219200"/>
            <a:ext cx="6049818" cy="52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Concrete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P</a:t>
            </a:r>
            <a:r>
              <a:rPr lang="en-US" dirty="0">
                <a:solidFill>
                  <a:srgbClr val="4D4D4D"/>
                </a:solidFill>
              </a:rPr>
              <a:t>reserver and 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W</a:t>
            </a:r>
            <a:r>
              <a:rPr lang="en-US" dirty="0" smtClean="0">
                <a:solidFill>
                  <a:srgbClr val="4D4D4D"/>
                </a:solidFill>
              </a:rPr>
              <a:t>ater-proofer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Non-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T</a:t>
            </a:r>
            <a:r>
              <a:rPr lang="en-US" dirty="0">
                <a:solidFill>
                  <a:srgbClr val="4D4D4D"/>
                </a:solidFill>
              </a:rPr>
              <a:t>oxic</a:t>
            </a: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Seals hairline cracks up to 0.3mm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Resists Salt; Acid; Chloride; UV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Increases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Compressive Strength 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Dusting resistant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F</a:t>
            </a:r>
            <a:r>
              <a:rPr lang="en-US" dirty="0">
                <a:solidFill>
                  <a:srgbClr val="4D4D4D"/>
                </a:solidFill>
              </a:rPr>
              <a:t>loor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H</a:t>
            </a:r>
            <a:r>
              <a:rPr lang="en-US" dirty="0">
                <a:solidFill>
                  <a:srgbClr val="4D4D4D"/>
                </a:solidFill>
              </a:rPr>
              <a:t>ardener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A</a:t>
            </a:r>
            <a:r>
              <a:rPr lang="en-US" dirty="0">
                <a:solidFill>
                  <a:srgbClr val="4D4D4D"/>
                </a:solidFill>
              </a:rPr>
              <a:t>n integral part of the concrete</a:t>
            </a: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Allows concrete to </a:t>
            </a:r>
            <a:r>
              <a:rPr lang="en-US" dirty="0" smtClean="0">
                <a:solidFill>
                  <a:srgbClr val="4D4D4D"/>
                </a:solidFill>
              </a:rPr>
              <a:t>breathe</a:t>
            </a:r>
            <a:endParaRPr lang="en-US" dirty="0">
              <a:solidFill>
                <a:srgbClr val="4D4D4D"/>
              </a:solidFill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A</a:t>
            </a:r>
            <a:r>
              <a:rPr lang="en-US" dirty="0">
                <a:solidFill>
                  <a:srgbClr val="4D4D4D"/>
                </a:solidFill>
              </a:rPr>
              <a:t>cts as a curing agent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 </a:t>
            </a:r>
            <a:endParaRPr lang="en-US" dirty="0">
              <a:solidFill>
                <a:srgbClr val="4D4D4D"/>
              </a:solidFill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A</a:t>
            </a:r>
            <a:r>
              <a:rPr lang="en-US" dirty="0">
                <a:solidFill>
                  <a:srgbClr val="4D4D4D"/>
                </a:solidFill>
              </a:rPr>
              <a:t>pplied </a:t>
            </a:r>
            <a:r>
              <a:rPr lang="en-US" dirty="0" smtClean="0">
                <a:solidFill>
                  <a:srgbClr val="4D4D4D"/>
                </a:solidFill>
              </a:rPr>
              <a:t>to wet/damp </a:t>
            </a:r>
            <a:r>
              <a:rPr lang="en-US" dirty="0">
                <a:solidFill>
                  <a:srgbClr val="4D4D4D"/>
                </a:solidFill>
              </a:rPr>
              <a:t>surfaces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ONE step 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application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ONE time application. Future recoating is not required.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Approved by WHO for portable water tanks.</a:t>
            </a: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endParaRPr lang="en-AU" altLang="zh-TW" sz="16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pic>
        <p:nvPicPr>
          <p:cNvPr id="49156" name="Picture 13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457200" y="228600"/>
            <a:ext cx="320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Sealer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pic>
        <p:nvPicPr>
          <p:cNvPr id="49158" name="Picture 21" descr="bitume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95600"/>
            <a:ext cx="2016125" cy="151209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9" name="Picture 22" descr="bitumen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19200"/>
            <a:ext cx="2016125" cy="151507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60" name="Picture 23" descr="bitume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648200"/>
            <a:ext cx="2017568" cy="127843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9173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LIMITATIONS OF PLASTER OVER EVERCRETE DPS</a:t>
            </a:r>
            <a:endParaRPr lang="en-US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9105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It is porous in nature.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Doe not resist Acid attacks , salt, chlorine or other contaminants present in water to be treated.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Deteriorates when exposed continuously to contaminated water.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When exposed to water/moisture, it will allow growth of algae and fungus on the surface.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It is not a one time treatment.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It’s more than double the cost of Evercrete DPS.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It is tedious and requires extensive manpower-hence increasing costing.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smtClean="0"/>
              <a:t>It requires water curing, whereas DPS is a self curing compound.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97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"/>
          <p:cNvGraphicFramePr>
            <a:graphicFrameLocks noGrp="1"/>
          </p:cNvGraphicFramePr>
          <p:nvPr/>
        </p:nvGraphicFramePr>
        <p:xfrm>
          <a:off x="304800" y="990600"/>
          <a:ext cx="8314171" cy="5006580"/>
        </p:xfrm>
        <a:graphic>
          <a:graphicData uri="http://schemas.openxmlformats.org/drawingml/2006/table">
            <a:tbl>
              <a:tblPr/>
              <a:tblGrid>
                <a:gridCol w="1790989"/>
                <a:gridCol w="6523182"/>
              </a:tblGrid>
              <a:tr h="1284387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</a:rPr>
                        <a:t>2008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Evercrete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 joins as member of the United States Green Building Council.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922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Creating a New Range of Products: the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Cementitious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. Extended the Middle East presence with a master distributor in Lebanon.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8333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</a:rPr>
                        <a:t>2013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Entered the South American market through Brazil. 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ahoma" pitchFamily="34" charset="0"/>
                        </a:rPr>
                        <a:t>2014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D4D4D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Established </a:t>
                      </a:r>
                      <a:r>
                        <a:rPr kumimoji="0" lang="en-US" altLang="zh-TW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Evercrete’s</a:t>
                      </a:r>
                      <a:r>
                        <a:rPr kumimoji="0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Asia Offices in India and Philippines.</a:t>
                      </a:r>
                    </a:p>
                  </a:txBody>
                  <a:tcPr marL="90251" marR="90251" marT="46536" marB="4653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03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7387" y="322958"/>
            <a:ext cx="4524375" cy="362037"/>
          </a:xfrm>
          <a:prstGeom prst="rect">
            <a:avLst/>
          </a:prstGeom>
        </p:spPr>
        <p:txBody>
          <a:bodyPr lIns="84216" tIns="42108" rIns="84216" bIns="42108">
            <a:spAutoFit/>
          </a:bodyPr>
          <a:lstStyle/>
          <a:p>
            <a:pPr defTabSz="913805"/>
            <a:r>
              <a:rPr lang="en-AU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Milestone</a:t>
            </a:r>
            <a:endParaRPr lang="zh-TW" altLang="en-A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28" name="Picture 44" descr="SchoolClockWdpW577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16" y="4171653"/>
            <a:ext cx="1702955" cy="196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6" name="Picture 6" descr="验收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943" y="4171653"/>
            <a:ext cx="1702955" cy="196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5" name="Picture 12" descr="bozhou2(resized)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6943" y="1943696"/>
            <a:ext cx="1702955" cy="196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24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16" y="1943695"/>
            <a:ext cx="1701511" cy="195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4" name="Rectangle 3"/>
          <p:cNvSpPr>
            <a:spLocks noChangeArrowheads="1"/>
          </p:cNvSpPr>
          <p:nvPr/>
        </p:nvSpPr>
        <p:spPr bwMode="auto">
          <a:xfrm>
            <a:off x="541193" y="1381125"/>
            <a:ext cx="316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defTabSz="913805"/>
            <a:r>
              <a:rPr lang="en-US" altLang="zh-TW" sz="2600" dirty="0">
                <a:solidFill>
                  <a:srgbClr val="4D4D4D"/>
                </a:solidFill>
                <a:ea typeface="新細明體" pitchFamily="18" charset="-120"/>
              </a:rPr>
              <a:t>Cost </a:t>
            </a:r>
            <a:r>
              <a:rPr lang="en-US" sz="2600" dirty="0">
                <a:solidFill>
                  <a:srgbClr val="4D4D4D"/>
                </a:solidFill>
              </a:rPr>
              <a:t>Advantages</a:t>
            </a:r>
            <a:endParaRPr lang="en-US" sz="2600" dirty="0">
              <a:solidFill>
                <a:srgbClr val="4D4D4D"/>
              </a:solidFill>
              <a:latin typeface="Times New Roman" pitchFamily="18" charset="0"/>
            </a:endParaRPr>
          </a:p>
        </p:txBody>
      </p:sp>
      <p:pic>
        <p:nvPicPr>
          <p:cNvPr id="2085" name="Picture 13" descr="Evercrete Logo - Without White Colour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539750" y="620614"/>
            <a:ext cx="3709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</a:t>
            </a:r>
            <a:r>
              <a:rPr lang="en-AU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Sealer(DPS)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grpSp>
        <p:nvGrpSpPr>
          <p:cNvPr id="2" name="Organization Chart 9"/>
          <p:cNvGrpSpPr>
            <a:grpSpLocks/>
          </p:cNvGrpSpPr>
          <p:nvPr/>
        </p:nvGrpSpPr>
        <p:grpSpPr bwMode="auto">
          <a:xfrm>
            <a:off x="579438" y="2079625"/>
            <a:ext cx="3600450" cy="1417638"/>
            <a:chOff x="1406" y="1418"/>
            <a:chExt cx="1455" cy="1172"/>
          </a:xfrm>
        </p:grpSpPr>
        <p:sp>
          <p:nvSpPr>
            <p:cNvPr id="2051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406" y="1418"/>
              <a:ext cx="1455" cy="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52" name="_s2052"/>
            <p:cNvCxnSpPr>
              <a:cxnSpLocks noChangeShapeType="1"/>
              <a:stCxn id="2056" idx="1"/>
              <a:endCxn id="2054" idx="2"/>
            </p:cNvCxnSpPr>
            <p:nvPr/>
          </p:nvCxnSpPr>
          <p:spPr bwMode="auto">
            <a:xfrm rot="10800000">
              <a:off x="1838" y="1705"/>
              <a:ext cx="159" cy="742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2055" idx="1"/>
              <a:endCxn id="2054" idx="2"/>
            </p:cNvCxnSpPr>
            <p:nvPr/>
          </p:nvCxnSpPr>
          <p:spPr bwMode="auto">
            <a:xfrm rot="10800000">
              <a:off x="1838" y="1705"/>
              <a:ext cx="159" cy="3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54" name="_s2054"/>
            <p:cNvSpPr>
              <a:spLocks noChangeArrowheads="1"/>
            </p:cNvSpPr>
            <p:nvPr/>
          </p:nvSpPr>
          <p:spPr bwMode="auto">
            <a:xfrm>
              <a:off x="1406" y="141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1. Material Cost</a:t>
              </a:r>
              <a:endPara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5" name="_s2055"/>
            <p:cNvSpPr>
              <a:spLocks noChangeArrowheads="1"/>
            </p:cNvSpPr>
            <p:nvPr/>
          </p:nvSpPr>
          <p:spPr bwMode="auto">
            <a:xfrm>
              <a:off x="1997" y="18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Competitive price</a:t>
              </a: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56" name="_s2056"/>
            <p:cNvSpPr>
              <a:spLocks noChangeArrowheads="1"/>
            </p:cNvSpPr>
            <p:nvPr/>
          </p:nvSpPr>
          <p:spPr bwMode="auto">
            <a:xfrm>
              <a:off x="1997" y="23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Saves </a:t>
              </a:r>
              <a:r>
                <a:rPr kumimoji="0" lang="en-US" altLang="zh-TW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maintenance cost</a:t>
              </a:r>
              <a:r>
                <a:rPr kumimoji="0" lang="en-US" altLang="zh-TW" sz="900" b="1" i="0" u="none" strike="noStrike" cap="none" normalizeH="0" baseline="0" dirty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charset="0"/>
                </a:rPr>
                <a:t> </a:t>
              </a:r>
              <a:endPara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Organization Chart 16"/>
          <p:cNvGrpSpPr>
            <a:grpSpLocks/>
          </p:cNvGrpSpPr>
          <p:nvPr/>
        </p:nvGrpSpPr>
        <p:grpSpPr bwMode="auto">
          <a:xfrm>
            <a:off x="4637088" y="2046288"/>
            <a:ext cx="3821112" cy="1855787"/>
            <a:chOff x="1406" y="1418"/>
            <a:chExt cx="1445" cy="1613"/>
          </a:xfrm>
        </p:grpSpPr>
        <p:sp>
          <p:nvSpPr>
            <p:cNvPr id="2058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06" y="1418"/>
              <a:ext cx="1445" cy="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59" name="_s2059"/>
            <p:cNvCxnSpPr>
              <a:cxnSpLocks noChangeShapeType="1"/>
              <a:stCxn id="2065" idx="1"/>
              <a:endCxn id="2062" idx="2"/>
            </p:cNvCxnSpPr>
            <p:nvPr/>
          </p:nvCxnSpPr>
          <p:spPr bwMode="auto">
            <a:xfrm rot="10800000">
              <a:off x="1838" y="1706"/>
              <a:ext cx="149" cy="1181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60" name="_s2060"/>
            <p:cNvCxnSpPr>
              <a:cxnSpLocks noChangeShapeType="1"/>
              <a:stCxn id="2064" idx="1"/>
              <a:endCxn id="2062" idx="2"/>
            </p:cNvCxnSpPr>
            <p:nvPr/>
          </p:nvCxnSpPr>
          <p:spPr bwMode="auto">
            <a:xfrm rot="10800000">
              <a:off x="1838" y="1706"/>
              <a:ext cx="149" cy="74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61" name="_s2061"/>
            <p:cNvCxnSpPr>
              <a:cxnSpLocks noChangeShapeType="1"/>
              <a:stCxn id="2063" idx="1"/>
              <a:endCxn id="2062" idx="2"/>
            </p:cNvCxnSpPr>
            <p:nvPr/>
          </p:nvCxnSpPr>
          <p:spPr bwMode="auto">
            <a:xfrm rot="10800000">
              <a:off x="1838" y="1706"/>
              <a:ext cx="149" cy="29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62" name="_s2062"/>
            <p:cNvSpPr>
              <a:spLocks noChangeArrowheads="1"/>
            </p:cNvSpPr>
            <p:nvPr/>
          </p:nvSpPr>
          <p:spPr bwMode="auto">
            <a:xfrm>
              <a:off x="1406" y="141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2. Labour Cost</a:t>
              </a:r>
              <a:endPara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3" name="_s2063"/>
            <p:cNvSpPr>
              <a:spLocks noChangeArrowheads="1"/>
            </p:cNvSpPr>
            <p:nvPr/>
          </p:nvSpPr>
          <p:spPr bwMode="auto">
            <a:xfrm>
              <a:off x="1987" y="18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No special training required</a:t>
              </a: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64" name="_s2064"/>
            <p:cNvSpPr>
              <a:spLocks noChangeArrowheads="1"/>
            </p:cNvSpPr>
            <p:nvPr/>
          </p:nvSpPr>
          <p:spPr bwMode="auto">
            <a:xfrm>
              <a:off x="1987" y="23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No special machine required</a:t>
              </a:r>
              <a:r>
                <a:rPr kumimoji="0" lang="en-US" altLang="zh-TW" sz="9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charset="0"/>
                </a:rPr>
                <a:t> </a:t>
              </a:r>
              <a:endParaRPr kumimoji="0" lang="en-US" altLang="en-US" sz="9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  <p:sp>
          <p:nvSpPr>
            <p:cNvPr id="2065" name="_s2065"/>
            <p:cNvSpPr>
              <a:spLocks noChangeArrowheads="1"/>
            </p:cNvSpPr>
            <p:nvPr/>
          </p:nvSpPr>
          <p:spPr bwMode="auto">
            <a:xfrm>
              <a:off x="1987" y="2744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Daily working rate: 1,000m</a:t>
              </a:r>
              <a:r>
                <a:rPr kumimoji="0" lang="en-US" altLang="zh-TW" sz="1000" b="1" i="0" u="none" strike="noStrike" cap="none" normalizeH="0" baseline="3000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2</a:t>
              </a: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/ worker</a:t>
              </a: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Organization Chart 26"/>
          <p:cNvGrpSpPr>
            <a:grpSpLocks/>
          </p:cNvGrpSpPr>
          <p:nvPr/>
        </p:nvGrpSpPr>
        <p:grpSpPr bwMode="auto">
          <a:xfrm>
            <a:off x="579438" y="4306888"/>
            <a:ext cx="3600450" cy="1419225"/>
            <a:chOff x="1406" y="1418"/>
            <a:chExt cx="1455" cy="1170"/>
          </a:xfrm>
        </p:grpSpPr>
        <p:sp>
          <p:nvSpPr>
            <p:cNvPr id="2067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406" y="1418"/>
              <a:ext cx="1455" cy="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68" name="_s2068"/>
            <p:cNvCxnSpPr>
              <a:cxnSpLocks noChangeShapeType="1"/>
              <a:stCxn id="2072" idx="1"/>
              <a:endCxn id="2070" idx="2"/>
            </p:cNvCxnSpPr>
            <p:nvPr/>
          </p:nvCxnSpPr>
          <p:spPr bwMode="auto">
            <a:xfrm rot="10800000">
              <a:off x="1838" y="1706"/>
              <a:ext cx="159" cy="73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69" name="_s2069"/>
            <p:cNvCxnSpPr>
              <a:cxnSpLocks noChangeShapeType="1"/>
              <a:stCxn id="2071" idx="1"/>
              <a:endCxn id="2070" idx="2"/>
            </p:cNvCxnSpPr>
            <p:nvPr/>
          </p:nvCxnSpPr>
          <p:spPr bwMode="auto">
            <a:xfrm rot="10800000">
              <a:off x="1838" y="1706"/>
              <a:ext cx="159" cy="29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70" name="_s2070"/>
            <p:cNvSpPr>
              <a:spLocks noChangeArrowheads="1"/>
            </p:cNvSpPr>
            <p:nvPr/>
          </p:nvSpPr>
          <p:spPr bwMode="auto">
            <a:xfrm>
              <a:off x="1406" y="141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3. Time</a:t>
              </a:r>
              <a:endPara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1" name="_s2071"/>
            <p:cNvSpPr>
              <a:spLocks noChangeArrowheads="1"/>
            </p:cNvSpPr>
            <p:nvPr/>
          </p:nvSpPr>
          <p:spPr bwMode="auto">
            <a:xfrm>
              <a:off x="1997" y="18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Can apply on dry / damp surfaces</a:t>
              </a: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72" name="_s2072"/>
            <p:cNvSpPr>
              <a:spLocks noChangeArrowheads="1"/>
            </p:cNvSpPr>
            <p:nvPr/>
          </p:nvSpPr>
          <p:spPr bwMode="auto">
            <a:xfrm>
              <a:off x="1997" y="23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Can apply after 72 hours of </a:t>
              </a:r>
            </a:p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casting concrete</a:t>
              </a:r>
              <a:r>
                <a:rPr kumimoji="0" lang="en-US" altLang="zh-TW" sz="9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charset="0"/>
                </a:rPr>
                <a:t> </a:t>
              </a:r>
              <a:endParaRPr kumimoji="0" lang="en-US" altLang="en-US" sz="9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Organization Chart 33"/>
          <p:cNvGrpSpPr>
            <a:grpSpLocks/>
          </p:cNvGrpSpPr>
          <p:nvPr/>
        </p:nvGrpSpPr>
        <p:grpSpPr bwMode="auto">
          <a:xfrm>
            <a:off x="4637088" y="4306888"/>
            <a:ext cx="3600450" cy="1419225"/>
            <a:chOff x="1406" y="1418"/>
            <a:chExt cx="1455" cy="1170"/>
          </a:xfrm>
        </p:grpSpPr>
        <p:sp>
          <p:nvSpPr>
            <p:cNvPr id="2074" name="AutoShape 34"/>
            <p:cNvSpPr>
              <a:spLocks noChangeAspect="1" noChangeArrowheads="1" noTextEdit="1"/>
            </p:cNvSpPr>
            <p:nvPr/>
          </p:nvSpPr>
          <p:spPr bwMode="auto">
            <a:xfrm>
              <a:off x="1406" y="1418"/>
              <a:ext cx="1455" cy="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75" name="_s2075"/>
            <p:cNvCxnSpPr>
              <a:cxnSpLocks noChangeShapeType="1"/>
              <a:stCxn id="2079" idx="1"/>
              <a:endCxn id="2077" idx="2"/>
            </p:cNvCxnSpPr>
            <p:nvPr/>
          </p:nvCxnSpPr>
          <p:spPr bwMode="auto">
            <a:xfrm rot="10800000">
              <a:off x="1838" y="1706"/>
              <a:ext cx="159" cy="73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76" name="_s2076"/>
            <p:cNvCxnSpPr>
              <a:cxnSpLocks noChangeShapeType="1"/>
              <a:stCxn id="2078" idx="1"/>
              <a:endCxn id="2077" idx="2"/>
            </p:cNvCxnSpPr>
            <p:nvPr/>
          </p:nvCxnSpPr>
          <p:spPr bwMode="auto">
            <a:xfrm rot="10800000">
              <a:off x="1838" y="1706"/>
              <a:ext cx="159" cy="297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77" name="_s2077"/>
            <p:cNvSpPr>
              <a:spLocks noChangeArrowheads="1"/>
            </p:cNvSpPr>
            <p:nvPr/>
          </p:nvSpPr>
          <p:spPr bwMode="auto">
            <a:xfrm>
              <a:off x="1406" y="141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4. Finishing</a:t>
              </a:r>
              <a:endPara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8" name="_s2078"/>
            <p:cNvSpPr>
              <a:spLocks noChangeArrowheads="1"/>
            </p:cNvSpPr>
            <p:nvPr/>
          </p:nvSpPr>
          <p:spPr bwMode="auto">
            <a:xfrm>
              <a:off x="1997" y="185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No primer required for </a:t>
              </a:r>
            </a:p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surface furnishing</a:t>
              </a:r>
              <a:endParaRPr kumimoji="0" lang="en-US" altLang="en-U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079" name="_s2079"/>
            <p:cNvSpPr>
              <a:spLocks noChangeArrowheads="1"/>
            </p:cNvSpPr>
            <p:nvPr/>
          </p:nvSpPr>
          <p:spPr bwMode="auto">
            <a:xfrm>
              <a:off x="1997" y="23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9921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The applied area can stand alone </a:t>
              </a:r>
            </a:p>
            <a:p>
              <a:pPr marL="0" marR="0" lvl="0" indent="0" algn="l" defTabSz="9921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without any protective layer</a:t>
              </a:r>
              <a:r>
                <a:rPr kumimoji="0" lang="en-US" altLang="zh-TW" sz="900" b="1" i="0" u="none" strike="noStrike" cap="none" normalizeH="0" baseline="0">
                  <a:ln>
                    <a:noFill/>
                  </a:ln>
                  <a:solidFill>
                    <a:schemeClr val="folHlink"/>
                  </a:solidFill>
                  <a:effectLst/>
                  <a:latin typeface="Arial" charset="0"/>
                </a:rPr>
                <a:t> </a:t>
              </a:r>
              <a:endParaRPr kumimoji="0" lang="en-US" altLang="en-US" sz="900" b="1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200977" y="6247805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4754880" cy="374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Highway Bridge Decks and Highway Structures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High rise columns and parapets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All types of concrete flooring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External and Internal Concrete walls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Bathroom floors</a:t>
            </a: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Food processing plants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Water tanks and reservoirs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Parking structures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Chemical factories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 smtClean="0">
                <a:solidFill>
                  <a:srgbClr val="4D4D4D"/>
                </a:solidFill>
              </a:rPr>
              <a:t>Fuel </a:t>
            </a:r>
            <a:r>
              <a:rPr lang="en-US" dirty="0">
                <a:solidFill>
                  <a:srgbClr val="4D4D4D"/>
                </a:solidFill>
              </a:rPr>
              <a:t>station forecourts</a:t>
            </a:r>
            <a:endParaRPr lang="zh-TW" altLang="en-US" dirty="0">
              <a:solidFill>
                <a:srgbClr val="4D4D4D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0000"/>
              </a:lnSpc>
              <a:buFontTx/>
              <a:buAutoNum type="arabicPeriod"/>
            </a:pPr>
            <a:r>
              <a:rPr lang="en-US" dirty="0">
                <a:solidFill>
                  <a:srgbClr val="4D4D4D"/>
                </a:solidFill>
              </a:rPr>
              <a:t>Sewerage treatment plants</a:t>
            </a:r>
            <a:endParaRPr lang="zh-TW" altLang="en-AU" dirty="0">
              <a:solidFill>
                <a:srgbClr val="4D4D4D"/>
              </a:solidFill>
              <a:ea typeface="新細明體" pitchFamily="18" charset="-120"/>
            </a:endParaRPr>
          </a:p>
        </p:txBody>
      </p:sp>
      <p:pic>
        <p:nvPicPr>
          <p:cNvPr id="50180" name="Picture 6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7" name="Rectangle 7"/>
          <p:cNvSpPr>
            <a:spLocks noChangeArrowheads="1"/>
          </p:cNvSpPr>
          <p:nvPr/>
        </p:nvSpPr>
        <p:spPr bwMode="auto">
          <a:xfrm>
            <a:off x="381000" y="228600"/>
            <a:ext cx="3771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Evercrete Deep Penetrating </a:t>
            </a:r>
            <a:r>
              <a:rPr lang="en-AU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Sealer(DPS)</a:t>
            </a:r>
            <a:endParaRPr lang="zh-TW" altLang="en-A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685800" y="609600"/>
            <a:ext cx="34488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3805">
              <a:defRPr/>
            </a:pPr>
            <a:r>
              <a:rPr lang="en-AU" altLang="zh-TW" sz="2800" dirty="0">
                <a:solidFill>
                  <a:schemeClr val="accent4">
                    <a:lumMod val="25000"/>
                  </a:schemeClr>
                </a:solidFill>
                <a:ea typeface="PMingLiU" pitchFamily="18" charset="-120"/>
              </a:rPr>
              <a:t>is recommended for …..</a:t>
            </a:r>
          </a:p>
        </p:txBody>
      </p:sp>
      <p:pic>
        <p:nvPicPr>
          <p:cNvPr id="50183" name="Picture 14" descr="Tsing Ma Brid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057401"/>
            <a:ext cx="2949286" cy="1765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object 3"/>
          <p:cNvSpPr/>
          <p:nvPr/>
        </p:nvSpPr>
        <p:spPr>
          <a:xfrm>
            <a:off x="5943600" y="228600"/>
            <a:ext cx="29718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5943600" y="4038600"/>
            <a:ext cx="29718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685800" y="4876800"/>
            <a:ext cx="3248037" cy="1831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432" y="3324821"/>
            <a:ext cx="5051136" cy="20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409" y="3476625"/>
            <a:ext cx="5051136" cy="20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93240" y="2421435"/>
            <a:ext cx="1848715" cy="6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>
              <a:lnSpc>
                <a:spcPct val="80000"/>
              </a:lnSpc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  <a:p>
            <a:pPr defTabSz="913805">
              <a:lnSpc>
                <a:spcPct val="80000"/>
              </a:lnSpc>
              <a:spcBef>
                <a:spcPct val="500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    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1476375" y="5374184"/>
            <a:ext cx="656936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US" sz="1400" dirty="0">
                <a:solidFill>
                  <a:srgbClr val="4D4D4D"/>
                </a:solidFill>
              </a:rPr>
              <a:t>Each and every product manufactured by Evercrete Corp. USA will have a unique barcode and hologram located on the bottom right hand corner.</a:t>
            </a:r>
          </a:p>
          <a:p>
            <a:pPr defTabSz="913805"/>
            <a:r>
              <a:rPr lang="en-US" sz="1400" dirty="0">
                <a:solidFill>
                  <a:srgbClr val="4D4D4D"/>
                </a:solidFill>
              </a:rPr>
              <a:t>The barcode number can be verified by going to </a:t>
            </a:r>
            <a:r>
              <a:rPr lang="en-US" sz="1400" dirty="0">
                <a:solidFill>
                  <a:srgbClr val="3333CC"/>
                </a:solidFill>
                <a:hlinkClick r:id="rId4"/>
              </a:rPr>
              <a:t>www.evercrete.com</a:t>
            </a:r>
            <a:r>
              <a:rPr lang="en-US" sz="1400" dirty="0">
                <a:solidFill>
                  <a:srgbClr val="4D4D4D"/>
                </a:solidFill>
              </a:rPr>
              <a:t> - product security</a:t>
            </a:r>
            <a:endParaRPr lang="en-AU" altLang="zh-TW" sz="1400" dirty="0">
              <a:solidFill>
                <a:srgbClr val="4D4D4D"/>
              </a:solidFill>
              <a:ea typeface="新細明體" pitchFamily="18" charset="-120"/>
            </a:endParaRPr>
          </a:p>
        </p:txBody>
      </p:sp>
      <p:pic>
        <p:nvPicPr>
          <p:cNvPr id="66566" name="Picture 8" descr="barcode_label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0046" y="1375173"/>
            <a:ext cx="5232977" cy="390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6567" name="Picture 9" descr="Evercrete Logo - Without White Colour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539750" y="620614"/>
            <a:ext cx="24004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Current Products Security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411558" y="526852"/>
            <a:ext cx="399761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 defTabSz="913805"/>
            <a:r>
              <a:rPr lang="en-US" sz="4000" dirty="0">
                <a:solidFill>
                  <a:srgbClr val="6D6D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can find us</a:t>
            </a:r>
            <a:r>
              <a:rPr lang="zh-TW" altLang="en-US" sz="4000" dirty="0">
                <a:solidFill>
                  <a:srgbClr val="6D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     </a:t>
            </a:r>
            <a:endParaRPr lang="zh-TW" altLang="en-AU" dirty="0">
              <a:solidFill>
                <a:srgbClr val="6D6D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</p:txBody>
      </p:sp>
      <p:sp>
        <p:nvSpPr>
          <p:cNvPr id="62468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4482811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3805">
              <a:lnSpc>
                <a:spcPct val="80000"/>
              </a:lnSpc>
            </a:pPr>
            <a:r>
              <a:rPr lang="en-US" dirty="0">
                <a:solidFill>
                  <a:srgbClr val="006600"/>
                </a:solidFill>
              </a:rPr>
              <a:t>    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  <a:ea typeface="新細明體" pitchFamily="18" charset="-120"/>
              <a:cs typeface="Arial" charset="0"/>
            </a:endParaRPr>
          </a:p>
        </p:txBody>
      </p:sp>
      <p:pic>
        <p:nvPicPr>
          <p:cNvPr id="67588" name="Picture 11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234732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Evercrete Corporation USA</a:t>
            </a:r>
          </a:p>
          <a:p>
            <a:r>
              <a:rPr lang="en-US" dirty="0" smtClean="0"/>
              <a:t>Miami Centre,201 South Biscayne Blvd, Floor 28, Miami Fl 33131-4325,USA</a:t>
            </a:r>
          </a:p>
          <a:p>
            <a:r>
              <a:rPr lang="en-US" dirty="0" smtClean="0"/>
              <a:t>Tel: + 305 538 8321</a:t>
            </a:r>
          </a:p>
          <a:p>
            <a:r>
              <a:rPr lang="en-US" dirty="0" smtClean="0"/>
              <a:t>Fax: + 305 538 8739</a:t>
            </a:r>
          </a:p>
          <a:p>
            <a:r>
              <a:rPr lang="en-US" dirty="0" smtClean="0"/>
              <a:t>M: +852 92366080</a:t>
            </a:r>
          </a:p>
          <a:p>
            <a:r>
              <a:rPr lang="en-US" dirty="0" smtClean="0"/>
              <a:t>Email: </a:t>
            </a:r>
            <a:r>
              <a:rPr lang="en-US" b="1" i="1" dirty="0" smtClean="0">
                <a:solidFill>
                  <a:schemeClr val="accent1"/>
                </a:solidFill>
                <a:hlinkClick r:id="rId4"/>
              </a:rPr>
              <a:t>info@evercrete.com</a:t>
            </a:r>
            <a:r>
              <a:rPr lang="en-US" b="1" i="1" dirty="0" smtClean="0">
                <a:solidFill>
                  <a:schemeClr val="accent1"/>
                </a:solidFill>
              </a:rPr>
              <a:t> , marketing.india@evercrete.com</a:t>
            </a:r>
          </a:p>
          <a:p>
            <a:r>
              <a:rPr lang="en-US" dirty="0" smtClean="0"/>
              <a:t>Website: </a:t>
            </a:r>
            <a:r>
              <a:rPr lang="en-US" b="1" dirty="0" err="1" smtClean="0">
                <a:solidFill>
                  <a:schemeClr val="accent1"/>
                </a:solidFill>
              </a:rPr>
              <a:t>www.evercrete.com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733800"/>
            <a:ext cx="8686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ACE LEAKAGE SOLUTIONS</a:t>
            </a:r>
          </a:p>
          <a:p>
            <a:r>
              <a:rPr lang="en-US" dirty="0" smtClean="0"/>
              <a:t>(</a:t>
            </a:r>
            <a:r>
              <a:rPr lang="en-US" sz="1400" b="1" dirty="0" smtClean="0"/>
              <a:t>OUR STOCKIST AND BUSINESS ASSOCIATES IN INDIA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Plot No.11, Basement, Satyam Enclave, Main GT Road, Prakash Industrial Estate, Sahibabad, Ghaziabad -201005</a:t>
            </a:r>
          </a:p>
          <a:p>
            <a:r>
              <a:rPr lang="en-US" dirty="0" smtClean="0"/>
              <a:t>Tel: 0120-4354412</a:t>
            </a:r>
          </a:p>
          <a:p>
            <a:r>
              <a:rPr lang="en-US" dirty="0" smtClean="0"/>
              <a:t>M: +91-9650575756</a:t>
            </a:r>
          </a:p>
          <a:p>
            <a:r>
              <a:rPr lang="en-US" dirty="0" smtClean="0"/>
              <a:t>Email: vivek@aceleakage.com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432" y="3324821"/>
            <a:ext cx="5051136" cy="20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409" y="3476625"/>
            <a:ext cx="5051136" cy="20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7093240" y="2421434"/>
            <a:ext cx="1848715" cy="6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defTabSz="913805">
              <a:lnSpc>
                <a:spcPct val="80000"/>
              </a:lnSpc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Times New Roman" pitchFamily="18" charset="0"/>
            </a:endParaRPr>
          </a:p>
          <a:p>
            <a:pPr defTabSz="913805">
              <a:lnSpc>
                <a:spcPct val="80000"/>
              </a:lnSpc>
              <a:spcBef>
                <a:spcPct val="500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rPr>
              <a:t>    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643660" y="1134070"/>
            <a:ext cx="7559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13805">
              <a:tabLst>
                <a:tab pos="457634" algn="l"/>
              </a:tabLst>
            </a:pPr>
            <a:r>
              <a:rPr lang="en-US" altLang="zh-TW" sz="2400" dirty="0"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新細明體" pitchFamily="18" charset="-120"/>
              </a:rPr>
              <a:t>Approved, Tested and Used by:</a:t>
            </a:r>
            <a:endParaRPr lang="en-AU" altLang="zh-TW" sz="2800" dirty="0">
              <a:solidFill>
                <a:srgbClr val="008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新細明體" pitchFamily="18" charset="-120"/>
            </a:endParaRPr>
          </a:p>
        </p:txBody>
      </p:sp>
      <p:pic>
        <p:nvPicPr>
          <p:cNvPr id="9222" name="Picture 15" descr="Evercrete Logo - Without White Colour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68" name="Rectangle 16"/>
          <p:cNvSpPr>
            <a:spLocks noChangeArrowheads="1"/>
          </p:cNvSpPr>
          <p:nvPr/>
        </p:nvSpPr>
        <p:spPr bwMode="auto">
          <a:xfrm>
            <a:off x="539750" y="391418"/>
            <a:ext cx="2245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Test Report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9224" name="Rectangle 17"/>
          <p:cNvSpPr>
            <a:spLocks noChangeArrowheads="1"/>
          </p:cNvSpPr>
          <p:nvPr/>
        </p:nvSpPr>
        <p:spPr bwMode="auto">
          <a:xfrm>
            <a:off x="643659" y="1774032"/>
            <a:ext cx="635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13805">
              <a:tabLst>
                <a:tab pos="457634" algn="l"/>
              </a:tabLst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AASHTO	American Association of State Highway 			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and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Transportation Officials</a:t>
            </a:r>
          </a:p>
          <a:p>
            <a:pPr defTabSz="913805">
              <a:tabLst>
                <a:tab pos="457634" algn="l"/>
              </a:tabLst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defTabSz="913805">
              <a:tabLst>
                <a:tab pos="457634" algn="l"/>
              </a:tabLst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ASTM	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American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Standard of Testing Materials</a:t>
            </a:r>
          </a:p>
          <a:p>
            <a:pPr defTabSz="913805">
              <a:tabLst>
                <a:tab pos="457634" algn="l"/>
              </a:tabLst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defTabSz="913805">
              <a:tabLst>
                <a:tab pos="457634" algn="l"/>
              </a:tabLst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BSI		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British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Standard Institution</a:t>
            </a:r>
          </a:p>
          <a:p>
            <a:pPr defTabSz="913805">
              <a:tabLst>
                <a:tab pos="457634" algn="l"/>
              </a:tabLst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defTabSz="913805">
              <a:tabLst>
                <a:tab pos="457634" algn="l"/>
              </a:tabLst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WHO	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World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Health Organization</a:t>
            </a:r>
          </a:p>
          <a:p>
            <a:pPr defTabSz="913805">
              <a:tabLst>
                <a:tab pos="457634" algn="l"/>
              </a:tabLst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defTabSz="913805">
              <a:tabLst>
                <a:tab pos="457634" algn="l"/>
              </a:tabLst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VDOT	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Virginia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Department of Transportation</a:t>
            </a:r>
          </a:p>
          <a:p>
            <a:pPr defTabSz="913805">
              <a:tabLst>
                <a:tab pos="457634" algn="l"/>
              </a:tabLst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defTabSz="913805">
              <a:tabLst>
                <a:tab pos="457634" algn="l"/>
              </a:tabLst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HYD		Hong Kong Highways Department 			  	Bridges and Structures Division</a:t>
            </a:r>
          </a:p>
          <a:p>
            <a:pPr defTabSz="913805">
              <a:tabLst>
                <a:tab pos="457634" algn="l"/>
              </a:tabLst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  <a:p>
            <a:pPr defTabSz="913805">
              <a:tabLst>
                <a:tab pos="457634" algn="l"/>
              </a:tabLst>
            </a:pP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DMRC       </a:t>
            </a:r>
            <a:r>
              <a:rPr lang="en-US" altLang="zh-TW" dirty="0" smtClean="0">
                <a:solidFill>
                  <a:srgbClr val="4D4D4D"/>
                </a:solidFill>
                <a:ea typeface="新細明體" pitchFamily="18" charset="-120"/>
              </a:rPr>
              <a:t>Delhi </a:t>
            </a:r>
            <a:r>
              <a:rPr lang="en-US" altLang="zh-TW" dirty="0">
                <a:solidFill>
                  <a:srgbClr val="4D4D4D"/>
                </a:solidFill>
                <a:ea typeface="新細明體" pitchFamily="18" charset="-120"/>
              </a:rPr>
              <a:t>Metro Rail Corporation</a:t>
            </a:r>
          </a:p>
          <a:p>
            <a:pPr defTabSz="913805">
              <a:tabLst>
                <a:tab pos="457634" algn="l"/>
              </a:tabLst>
            </a:pPr>
            <a:endParaRPr lang="en-US" altLang="zh-TW" dirty="0">
              <a:solidFill>
                <a:srgbClr val="4D4D4D"/>
              </a:solidFill>
              <a:ea typeface="新細明體" pitchFamily="18" charset="-120"/>
            </a:endParaRPr>
          </a:p>
        </p:txBody>
      </p:sp>
      <p:pic>
        <p:nvPicPr>
          <p:cNvPr id="9225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921" y="2205633"/>
            <a:ext cx="1655329" cy="17978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6" name="Picture 29" descr="certifica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921" y="4436567"/>
            <a:ext cx="1655329" cy="1369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0723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800966" y="2753321"/>
            <a:ext cx="687739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sz="4100" dirty="0">
                <a:ln>
                  <a:solidFill>
                    <a:schemeClr val="tx2"/>
                  </a:solidFill>
                </a:ln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新細明體" pitchFamily="18" charset="-120"/>
              </a:rPr>
              <a:t>What is Concrete Deterioration?</a:t>
            </a:r>
            <a:endParaRPr lang="zh-TW" altLang="en-AU" sz="4100" dirty="0">
              <a:ln>
                <a:solidFill>
                  <a:schemeClr val="tx2"/>
                </a:solidFill>
              </a:ln>
              <a:solidFill>
                <a:srgbClr val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2215285" y="3429000"/>
            <a:ext cx="4909705" cy="2430364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defTabSz="913805"/>
            <a:endParaRPr lang="en-US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1748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539750" y="391418"/>
            <a:ext cx="30262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What is Concrete Deterioration?</a:t>
            </a:r>
            <a:endParaRPr lang="zh-TW" altLang="en-AU" dirty="0"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54841" y="1065609"/>
            <a:ext cx="8836603" cy="15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AU" altLang="zh-TW" sz="2200" i="1" dirty="0"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ea typeface="新細明體" pitchFamily="18" charset="-120"/>
              </a:rPr>
              <a:t>	Concrete Deterioration 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1300" dirty="0">
                <a:solidFill>
                  <a:srgbClr val="000000"/>
                </a:solidFill>
                <a:ea typeface="新細明體" pitchFamily="18" charset="-120"/>
              </a:rPr>
              <a:t>	</a:t>
            </a:r>
            <a:r>
              <a:rPr lang="en-US" altLang="zh-TW" sz="1700" dirty="0">
                <a:solidFill>
                  <a:srgbClr val="000000"/>
                </a:solidFill>
                <a:ea typeface="新細明體" pitchFamily="18" charset="-120"/>
              </a:rPr>
              <a:t>Concrete Deterioration </a:t>
            </a:r>
            <a:r>
              <a:rPr lang="en-US" altLang="zh-TW" sz="1700" dirty="0" smtClean="0">
                <a:solidFill>
                  <a:srgbClr val="000000"/>
                </a:solidFill>
                <a:ea typeface="新細明體" pitchFamily="18" charset="-120"/>
              </a:rPr>
              <a:t>occurs </a:t>
            </a:r>
            <a:r>
              <a:rPr lang="en-US" altLang="zh-TW" sz="1700" dirty="0">
                <a:solidFill>
                  <a:srgbClr val="000000"/>
                </a:solidFill>
                <a:ea typeface="新細明體" pitchFamily="18" charset="-120"/>
              </a:rPr>
              <a:t>when it is exposed to weather, water or chemicals over an extended period of time. Deterioration can result in loss of strength </a:t>
            </a:r>
            <a:r>
              <a:rPr lang="en-US" altLang="zh-TW" sz="1700" dirty="0" smtClean="0">
                <a:solidFill>
                  <a:srgbClr val="000000"/>
                </a:solidFill>
                <a:ea typeface="新細明體" pitchFamily="18" charset="-120"/>
              </a:rPr>
              <a:t>and create </a:t>
            </a:r>
            <a:r>
              <a:rPr lang="en-US" altLang="zh-TW" sz="1700" dirty="0">
                <a:solidFill>
                  <a:srgbClr val="000000"/>
                </a:solidFill>
                <a:ea typeface="新細明體" pitchFamily="18" charset="-120"/>
              </a:rPr>
              <a:t>unsafe conditions.</a:t>
            </a:r>
            <a:endParaRPr lang="en-AU" altLang="zh-TW" sz="17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50341" y="3429000"/>
            <a:ext cx="5029489" cy="2567286"/>
            <a:chOff x="1248" y="1920"/>
            <a:chExt cx="2652" cy="1329"/>
          </a:xfrm>
        </p:grpSpPr>
        <p:sp>
          <p:nvSpPr>
            <p:cNvPr id="31760" name="Freeform 11"/>
            <p:cNvSpPr>
              <a:spLocks/>
            </p:cNvSpPr>
            <p:nvPr/>
          </p:nvSpPr>
          <p:spPr bwMode="auto">
            <a:xfrm>
              <a:off x="1248" y="216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1" name="Freeform 12"/>
            <p:cNvSpPr>
              <a:spLocks/>
            </p:cNvSpPr>
            <p:nvPr/>
          </p:nvSpPr>
          <p:spPr bwMode="auto">
            <a:xfrm>
              <a:off x="3456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2" name="Freeform 13"/>
            <p:cNvSpPr>
              <a:spLocks/>
            </p:cNvSpPr>
            <p:nvPr/>
          </p:nvSpPr>
          <p:spPr bwMode="auto">
            <a:xfrm>
              <a:off x="134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3" name="Freeform 14"/>
            <p:cNvSpPr>
              <a:spLocks/>
            </p:cNvSpPr>
            <p:nvPr/>
          </p:nvSpPr>
          <p:spPr bwMode="auto">
            <a:xfrm>
              <a:off x="1536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4" name="Freeform 15"/>
            <p:cNvSpPr>
              <a:spLocks/>
            </p:cNvSpPr>
            <p:nvPr/>
          </p:nvSpPr>
          <p:spPr bwMode="auto">
            <a:xfrm>
              <a:off x="2544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5" name="Freeform 16"/>
            <p:cNvSpPr>
              <a:spLocks/>
            </p:cNvSpPr>
            <p:nvPr/>
          </p:nvSpPr>
          <p:spPr bwMode="auto">
            <a:xfrm>
              <a:off x="2064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6" name="Freeform 17"/>
            <p:cNvSpPr>
              <a:spLocks/>
            </p:cNvSpPr>
            <p:nvPr/>
          </p:nvSpPr>
          <p:spPr bwMode="auto">
            <a:xfrm>
              <a:off x="2208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7" name="Freeform 18"/>
            <p:cNvSpPr>
              <a:spLocks/>
            </p:cNvSpPr>
            <p:nvPr/>
          </p:nvSpPr>
          <p:spPr bwMode="auto">
            <a:xfrm>
              <a:off x="3360" y="1920"/>
              <a:ext cx="138" cy="132"/>
            </a:xfrm>
            <a:custGeom>
              <a:avLst/>
              <a:gdLst>
                <a:gd name="T0" fmla="*/ 0 w 138"/>
                <a:gd name="T1" fmla="*/ 81 h 132"/>
                <a:gd name="T2" fmla="*/ 65 w 138"/>
                <a:gd name="T3" fmla="*/ 0 h 132"/>
                <a:gd name="T4" fmla="*/ 138 w 138"/>
                <a:gd name="T5" fmla="*/ 41 h 132"/>
                <a:gd name="T6" fmla="*/ 129 w 138"/>
                <a:gd name="T7" fmla="*/ 98 h 132"/>
                <a:gd name="T8" fmla="*/ 8 w 138"/>
                <a:gd name="T9" fmla="*/ 98 h 132"/>
                <a:gd name="T10" fmla="*/ 0 w 138"/>
                <a:gd name="T11" fmla="*/ 81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132"/>
                <a:gd name="T20" fmla="*/ 138 w 138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132">
                  <a:moveTo>
                    <a:pt x="0" y="81"/>
                  </a:moveTo>
                  <a:cubicBezTo>
                    <a:pt x="28" y="40"/>
                    <a:pt x="12" y="17"/>
                    <a:pt x="65" y="0"/>
                  </a:cubicBezTo>
                  <a:cubicBezTo>
                    <a:pt x="102" y="9"/>
                    <a:pt x="116" y="10"/>
                    <a:pt x="138" y="41"/>
                  </a:cubicBezTo>
                  <a:cubicBezTo>
                    <a:pt x="135" y="60"/>
                    <a:pt x="137" y="80"/>
                    <a:pt x="129" y="98"/>
                  </a:cubicBezTo>
                  <a:cubicBezTo>
                    <a:pt x="114" y="132"/>
                    <a:pt x="31" y="110"/>
                    <a:pt x="8" y="98"/>
                  </a:cubicBezTo>
                  <a:cubicBezTo>
                    <a:pt x="2" y="95"/>
                    <a:pt x="3" y="87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8" name="Freeform 19"/>
            <p:cNvSpPr>
              <a:spLocks/>
            </p:cNvSpPr>
            <p:nvPr/>
          </p:nvSpPr>
          <p:spPr bwMode="auto">
            <a:xfrm>
              <a:off x="3228" y="2208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69" name="Freeform 20"/>
            <p:cNvSpPr>
              <a:spLocks/>
            </p:cNvSpPr>
            <p:nvPr/>
          </p:nvSpPr>
          <p:spPr bwMode="auto">
            <a:xfrm>
              <a:off x="1488" y="2208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0" name="Freeform 21"/>
            <p:cNvSpPr>
              <a:spLocks/>
            </p:cNvSpPr>
            <p:nvPr/>
          </p:nvSpPr>
          <p:spPr bwMode="auto">
            <a:xfrm>
              <a:off x="3024" y="201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1" name="Freeform 22"/>
            <p:cNvSpPr>
              <a:spLocks/>
            </p:cNvSpPr>
            <p:nvPr/>
          </p:nvSpPr>
          <p:spPr bwMode="auto">
            <a:xfrm>
              <a:off x="2352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2" name="Freeform 23"/>
            <p:cNvSpPr>
              <a:spLocks/>
            </p:cNvSpPr>
            <p:nvPr/>
          </p:nvSpPr>
          <p:spPr bwMode="auto">
            <a:xfrm>
              <a:off x="2832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3" name="Freeform 24"/>
            <p:cNvSpPr>
              <a:spLocks/>
            </p:cNvSpPr>
            <p:nvPr/>
          </p:nvSpPr>
          <p:spPr bwMode="auto">
            <a:xfrm>
              <a:off x="2688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4" name="Freeform 25"/>
            <p:cNvSpPr>
              <a:spLocks/>
            </p:cNvSpPr>
            <p:nvPr/>
          </p:nvSpPr>
          <p:spPr bwMode="auto">
            <a:xfrm>
              <a:off x="3744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5" name="Freeform 26"/>
            <p:cNvSpPr>
              <a:spLocks/>
            </p:cNvSpPr>
            <p:nvPr/>
          </p:nvSpPr>
          <p:spPr bwMode="auto">
            <a:xfrm>
              <a:off x="1872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6" name="Freeform 27"/>
            <p:cNvSpPr>
              <a:spLocks/>
            </p:cNvSpPr>
            <p:nvPr/>
          </p:nvSpPr>
          <p:spPr bwMode="auto">
            <a:xfrm>
              <a:off x="1680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7" name="Freeform 28"/>
            <p:cNvSpPr>
              <a:spLocks/>
            </p:cNvSpPr>
            <p:nvPr/>
          </p:nvSpPr>
          <p:spPr bwMode="auto">
            <a:xfrm>
              <a:off x="1680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8" name="Freeform 29"/>
            <p:cNvSpPr>
              <a:spLocks/>
            </p:cNvSpPr>
            <p:nvPr/>
          </p:nvSpPr>
          <p:spPr bwMode="auto">
            <a:xfrm>
              <a:off x="3216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79" name="Freeform 30"/>
            <p:cNvSpPr>
              <a:spLocks/>
            </p:cNvSpPr>
            <p:nvPr/>
          </p:nvSpPr>
          <p:spPr bwMode="auto">
            <a:xfrm>
              <a:off x="2976" y="19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0" name="Freeform 31"/>
            <p:cNvSpPr>
              <a:spLocks/>
            </p:cNvSpPr>
            <p:nvPr/>
          </p:nvSpPr>
          <p:spPr bwMode="auto">
            <a:xfrm>
              <a:off x="2448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1" name="Freeform 32"/>
            <p:cNvSpPr>
              <a:spLocks/>
            </p:cNvSpPr>
            <p:nvPr/>
          </p:nvSpPr>
          <p:spPr bwMode="auto">
            <a:xfrm>
              <a:off x="350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2" name="Freeform 33"/>
            <p:cNvSpPr>
              <a:spLocks/>
            </p:cNvSpPr>
            <p:nvPr/>
          </p:nvSpPr>
          <p:spPr bwMode="auto">
            <a:xfrm>
              <a:off x="1248" y="1968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3" name="Freeform 34"/>
            <p:cNvSpPr>
              <a:spLocks/>
            </p:cNvSpPr>
            <p:nvPr/>
          </p:nvSpPr>
          <p:spPr bwMode="auto">
            <a:xfrm>
              <a:off x="1440" y="2592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4" name="Freeform 35"/>
            <p:cNvSpPr>
              <a:spLocks/>
            </p:cNvSpPr>
            <p:nvPr/>
          </p:nvSpPr>
          <p:spPr bwMode="auto">
            <a:xfrm>
              <a:off x="1440" y="201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5" name="Freeform 36"/>
            <p:cNvSpPr>
              <a:spLocks/>
            </p:cNvSpPr>
            <p:nvPr/>
          </p:nvSpPr>
          <p:spPr bwMode="auto">
            <a:xfrm>
              <a:off x="2064" y="2640"/>
              <a:ext cx="126" cy="132"/>
            </a:xfrm>
            <a:custGeom>
              <a:avLst/>
              <a:gdLst>
                <a:gd name="T0" fmla="*/ 41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33 w 126"/>
                <a:gd name="T9" fmla="*/ 96 h 132"/>
                <a:gd name="T10" fmla="*/ 41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41" y="96"/>
                  </a:moveTo>
                  <a:cubicBezTo>
                    <a:pt x="69" y="55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56" y="108"/>
                    <a:pt x="33" y="96"/>
                  </a:cubicBezTo>
                  <a:cubicBezTo>
                    <a:pt x="27" y="93"/>
                    <a:pt x="58" y="112"/>
                    <a:pt x="41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6" name="Freeform 37"/>
            <p:cNvSpPr>
              <a:spLocks/>
            </p:cNvSpPr>
            <p:nvPr/>
          </p:nvSpPr>
          <p:spPr bwMode="auto">
            <a:xfrm>
              <a:off x="3648" y="211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7" name="Freeform 38"/>
            <p:cNvSpPr>
              <a:spLocks/>
            </p:cNvSpPr>
            <p:nvPr/>
          </p:nvSpPr>
          <p:spPr bwMode="auto">
            <a:xfrm>
              <a:off x="2592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8" name="Freeform 39"/>
            <p:cNvSpPr>
              <a:spLocks/>
            </p:cNvSpPr>
            <p:nvPr/>
          </p:nvSpPr>
          <p:spPr bwMode="auto">
            <a:xfrm>
              <a:off x="2592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89" name="Freeform 40"/>
            <p:cNvSpPr>
              <a:spLocks/>
            </p:cNvSpPr>
            <p:nvPr/>
          </p:nvSpPr>
          <p:spPr bwMode="auto">
            <a:xfrm>
              <a:off x="2784" y="244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0" name="Freeform 41"/>
            <p:cNvSpPr>
              <a:spLocks/>
            </p:cNvSpPr>
            <p:nvPr/>
          </p:nvSpPr>
          <p:spPr bwMode="auto">
            <a:xfrm>
              <a:off x="2112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1" name="Freeform 42"/>
            <p:cNvSpPr>
              <a:spLocks/>
            </p:cNvSpPr>
            <p:nvPr/>
          </p:nvSpPr>
          <p:spPr bwMode="auto">
            <a:xfrm>
              <a:off x="3120" y="211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2" name="Freeform 43"/>
            <p:cNvSpPr>
              <a:spLocks/>
            </p:cNvSpPr>
            <p:nvPr/>
          </p:nvSpPr>
          <p:spPr bwMode="auto">
            <a:xfrm>
              <a:off x="1776" y="2064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3" name="Freeform 44"/>
            <p:cNvSpPr>
              <a:spLocks/>
            </p:cNvSpPr>
            <p:nvPr/>
          </p:nvSpPr>
          <p:spPr bwMode="auto">
            <a:xfrm>
              <a:off x="2832" y="273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4" name="Freeform 45"/>
            <p:cNvSpPr>
              <a:spLocks/>
            </p:cNvSpPr>
            <p:nvPr/>
          </p:nvSpPr>
          <p:spPr bwMode="auto">
            <a:xfrm>
              <a:off x="3408" y="240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5" name="Freeform 46"/>
            <p:cNvSpPr>
              <a:spLocks/>
            </p:cNvSpPr>
            <p:nvPr/>
          </p:nvSpPr>
          <p:spPr bwMode="auto">
            <a:xfrm>
              <a:off x="1968" y="201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6" name="Freeform 47"/>
            <p:cNvSpPr>
              <a:spLocks/>
            </p:cNvSpPr>
            <p:nvPr/>
          </p:nvSpPr>
          <p:spPr bwMode="auto">
            <a:xfrm>
              <a:off x="3312" y="2304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7" name="Freeform 48"/>
            <p:cNvSpPr>
              <a:spLocks/>
            </p:cNvSpPr>
            <p:nvPr/>
          </p:nvSpPr>
          <p:spPr bwMode="auto">
            <a:xfrm>
              <a:off x="1968" y="2736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8" name="Freeform 49"/>
            <p:cNvSpPr>
              <a:spLocks/>
            </p:cNvSpPr>
            <p:nvPr/>
          </p:nvSpPr>
          <p:spPr bwMode="auto">
            <a:xfrm>
              <a:off x="3744" y="216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799" name="Freeform 50"/>
            <p:cNvSpPr>
              <a:spLocks/>
            </p:cNvSpPr>
            <p:nvPr/>
          </p:nvSpPr>
          <p:spPr bwMode="auto">
            <a:xfrm>
              <a:off x="3744" y="1920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0" name="Freeform 51"/>
            <p:cNvSpPr>
              <a:spLocks/>
            </p:cNvSpPr>
            <p:nvPr/>
          </p:nvSpPr>
          <p:spPr bwMode="auto">
            <a:xfrm>
              <a:off x="1248" y="307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1" name="Freeform 52"/>
            <p:cNvSpPr>
              <a:spLocks/>
            </p:cNvSpPr>
            <p:nvPr/>
          </p:nvSpPr>
          <p:spPr bwMode="auto">
            <a:xfrm>
              <a:off x="3744" y="3072"/>
              <a:ext cx="152" cy="122"/>
            </a:xfrm>
            <a:custGeom>
              <a:avLst/>
              <a:gdLst>
                <a:gd name="T0" fmla="*/ 21 w 152"/>
                <a:gd name="T1" fmla="*/ 81 h 122"/>
                <a:gd name="T2" fmla="*/ 53 w 152"/>
                <a:gd name="T3" fmla="*/ 25 h 122"/>
                <a:gd name="T4" fmla="*/ 102 w 152"/>
                <a:gd name="T5" fmla="*/ 8 h 122"/>
                <a:gd name="T6" fmla="*/ 126 w 152"/>
                <a:gd name="T7" fmla="*/ 0 h 122"/>
                <a:gd name="T8" fmla="*/ 102 w 152"/>
                <a:gd name="T9" fmla="*/ 122 h 122"/>
                <a:gd name="T10" fmla="*/ 45 w 152"/>
                <a:gd name="T11" fmla="*/ 114 h 122"/>
                <a:gd name="T12" fmla="*/ 13 w 152"/>
                <a:gd name="T13" fmla="*/ 106 h 122"/>
                <a:gd name="T14" fmla="*/ 21 w 152"/>
                <a:gd name="T15" fmla="*/ 81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"/>
                <a:gd name="T25" fmla="*/ 0 h 122"/>
                <a:gd name="T26" fmla="*/ 152 w 152"/>
                <a:gd name="T27" fmla="*/ 122 h 1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" h="122">
                  <a:moveTo>
                    <a:pt x="21" y="81"/>
                  </a:moveTo>
                  <a:cubicBezTo>
                    <a:pt x="23" y="76"/>
                    <a:pt x="45" y="30"/>
                    <a:pt x="53" y="25"/>
                  </a:cubicBezTo>
                  <a:cubicBezTo>
                    <a:pt x="68" y="16"/>
                    <a:pt x="86" y="14"/>
                    <a:pt x="102" y="8"/>
                  </a:cubicBezTo>
                  <a:cubicBezTo>
                    <a:pt x="110" y="5"/>
                    <a:pt x="126" y="0"/>
                    <a:pt x="126" y="0"/>
                  </a:cubicBezTo>
                  <a:cubicBezTo>
                    <a:pt x="133" y="64"/>
                    <a:pt x="152" y="89"/>
                    <a:pt x="102" y="122"/>
                  </a:cubicBezTo>
                  <a:cubicBezTo>
                    <a:pt x="83" y="119"/>
                    <a:pt x="64" y="117"/>
                    <a:pt x="45" y="114"/>
                  </a:cubicBezTo>
                  <a:cubicBezTo>
                    <a:pt x="34" y="112"/>
                    <a:pt x="18" y="116"/>
                    <a:pt x="13" y="106"/>
                  </a:cubicBezTo>
                  <a:cubicBezTo>
                    <a:pt x="0" y="79"/>
                    <a:pt x="47" y="81"/>
                    <a:pt x="21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2" name="Freeform 53"/>
            <p:cNvSpPr>
              <a:spLocks/>
            </p:cNvSpPr>
            <p:nvPr/>
          </p:nvSpPr>
          <p:spPr bwMode="auto">
            <a:xfrm>
              <a:off x="3600" y="201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3" name="Freeform 54"/>
            <p:cNvSpPr>
              <a:spLocks/>
            </p:cNvSpPr>
            <p:nvPr/>
          </p:nvSpPr>
          <p:spPr bwMode="auto">
            <a:xfrm>
              <a:off x="1392" y="240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4" name="Freeform 55"/>
            <p:cNvSpPr>
              <a:spLocks/>
            </p:cNvSpPr>
            <p:nvPr/>
          </p:nvSpPr>
          <p:spPr bwMode="auto">
            <a:xfrm>
              <a:off x="1248" y="264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5" name="Freeform 56"/>
            <p:cNvSpPr>
              <a:spLocks/>
            </p:cNvSpPr>
            <p:nvPr/>
          </p:nvSpPr>
          <p:spPr bwMode="auto">
            <a:xfrm>
              <a:off x="1776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6" name="Freeform 57"/>
            <p:cNvSpPr>
              <a:spLocks/>
            </p:cNvSpPr>
            <p:nvPr/>
          </p:nvSpPr>
          <p:spPr bwMode="auto">
            <a:xfrm>
              <a:off x="1392" y="206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7" name="Freeform 58"/>
            <p:cNvSpPr>
              <a:spLocks/>
            </p:cNvSpPr>
            <p:nvPr/>
          </p:nvSpPr>
          <p:spPr bwMode="auto">
            <a:xfrm>
              <a:off x="2976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8" name="Freeform 59"/>
            <p:cNvSpPr>
              <a:spLocks/>
            </p:cNvSpPr>
            <p:nvPr/>
          </p:nvSpPr>
          <p:spPr bwMode="auto">
            <a:xfrm>
              <a:off x="364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09" name="Freeform 60"/>
            <p:cNvSpPr>
              <a:spLocks/>
            </p:cNvSpPr>
            <p:nvPr/>
          </p:nvSpPr>
          <p:spPr bwMode="auto">
            <a:xfrm>
              <a:off x="1392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0" name="Freeform 61"/>
            <p:cNvSpPr>
              <a:spLocks/>
            </p:cNvSpPr>
            <p:nvPr/>
          </p:nvSpPr>
          <p:spPr bwMode="auto">
            <a:xfrm>
              <a:off x="1584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1" name="Freeform 62"/>
            <p:cNvSpPr>
              <a:spLocks/>
            </p:cNvSpPr>
            <p:nvPr/>
          </p:nvSpPr>
          <p:spPr bwMode="auto">
            <a:xfrm>
              <a:off x="3552" y="268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2" name="Freeform 63"/>
            <p:cNvSpPr>
              <a:spLocks/>
            </p:cNvSpPr>
            <p:nvPr/>
          </p:nvSpPr>
          <p:spPr bwMode="auto">
            <a:xfrm>
              <a:off x="2256" y="240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3" name="Freeform 64"/>
            <p:cNvSpPr>
              <a:spLocks/>
            </p:cNvSpPr>
            <p:nvPr/>
          </p:nvSpPr>
          <p:spPr bwMode="auto">
            <a:xfrm>
              <a:off x="1824" y="249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4" name="Freeform 65"/>
            <p:cNvSpPr>
              <a:spLocks/>
            </p:cNvSpPr>
            <p:nvPr/>
          </p:nvSpPr>
          <p:spPr bwMode="auto">
            <a:xfrm>
              <a:off x="2256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5" name="Freeform 66"/>
            <p:cNvSpPr>
              <a:spLocks/>
            </p:cNvSpPr>
            <p:nvPr/>
          </p:nvSpPr>
          <p:spPr bwMode="auto">
            <a:xfrm>
              <a:off x="2064" y="211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6" name="Freeform 67"/>
            <p:cNvSpPr>
              <a:spLocks/>
            </p:cNvSpPr>
            <p:nvPr/>
          </p:nvSpPr>
          <p:spPr bwMode="auto">
            <a:xfrm>
              <a:off x="1728" y="292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7" name="Freeform 68"/>
            <p:cNvSpPr>
              <a:spLocks/>
            </p:cNvSpPr>
            <p:nvPr/>
          </p:nvSpPr>
          <p:spPr bwMode="auto">
            <a:xfrm>
              <a:off x="2496" y="292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8" name="Freeform 69"/>
            <p:cNvSpPr>
              <a:spLocks/>
            </p:cNvSpPr>
            <p:nvPr/>
          </p:nvSpPr>
          <p:spPr bwMode="auto">
            <a:xfrm>
              <a:off x="2112" y="283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19" name="Freeform 70"/>
            <p:cNvSpPr>
              <a:spLocks/>
            </p:cNvSpPr>
            <p:nvPr/>
          </p:nvSpPr>
          <p:spPr bwMode="auto">
            <a:xfrm>
              <a:off x="2496" y="235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0" name="Freeform 71"/>
            <p:cNvSpPr>
              <a:spLocks/>
            </p:cNvSpPr>
            <p:nvPr/>
          </p:nvSpPr>
          <p:spPr bwMode="auto">
            <a:xfrm>
              <a:off x="292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1" name="Freeform 72"/>
            <p:cNvSpPr>
              <a:spLocks/>
            </p:cNvSpPr>
            <p:nvPr/>
          </p:nvSpPr>
          <p:spPr bwMode="auto">
            <a:xfrm>
              <a:off x="2976" y="244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2" name="Freeform 73"/>
            <p:cNvSpPr>
              <a:spLocks/>
            </p:cNvSpPr>
            <p:nvPr/>
          </p:nvSpPr>
          <p:spPr bwMode="auto">
            <a:xfrm>
              <a:off x="3744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3" name="Freeform 74"/>
            <p:cNvSpPr>
              <a:spLocks/>
            </p:cNvSpPr>
            <p:nvPr/>
          </p:nvSpPr>
          <p:spPr bwMode="auto">
            <a:xfrm>
              <a:off x="2976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4" name="Freeform 75"/>
            <p:cNvSpPr>
              <a:spLocks/>
            </p:cNvSpPr>
            <p:nvPr/>
          </p:nvSpPr>
          <p:spPr bwMode="auto">
            <a:xfrm>
              <a:off x="3216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5" name="Freeform 76"/>
            <p:cNvSpPr>
              <a:spLocks/>
            </p:cNvSpPr>
            <p:nvPr/>
          </p:nvSpPr>
          <p:spPr bwMode="auto">
            <a:xfrm>
              <a:off x="3264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6" name="Freeform 77"/>
            <p:cNvSpPr>
              <a:spLocks/>
            </p:cNvSpPr>
            <p:nvPr/>
          </p:nvSpPr>
          <p:spPr bwMode="auto">
            <a:xfrm>
              <a:off x="2400" y="211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7" name="Freeform 78"/>
            <p:cNvSpPr>
              <a:spLocks/>
            </p:cNvSpPr>
            <p:nvPr/>
          </p:nvSpPr>
          <p:spPr bwMode="auto">
            <a:xfrm>
              <a:off x="1824" y="288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8" name="Freeform 79"/>
            <p:cNvSpPr>
              <a:spLocks/>
            </p:cNvSpPr>
            <p:nvPr/>
          </p:nvSpPr>
          <p:spPr bwMode="auto">
            <a:xfrm>
              <a:off x="1392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29" name="Freeform 80"/>
            <p:cNvSpPr>
              <a:spLocks/>
            </p:cNvSpPr>
            <p:nvPr/>
          </p:nvSpPr>
          <p:spPr bwMode="auto">
            <a:xfrm>
              <a:off x="3072" y="292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0" name="Freeform 81"/>
            <p:cNvSpPr>
              <a:spLocks/>
            </p:cNvSpPr>
            <p:nvPr/>
          </p:nvSpPr>
          <p:spPr bwMode="auto">
            <a:xfrm>
              <a:off x="1536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1" name="Freeform 82"/>
            <p:cNvSpPr>
              <a:spLocks/>
            </p:cNvSpPr>
            <p:nvPr/>
          </p:nvSpPr>
          <p:spPr bwMode="auto">
            <a:xfrm>
              <a:off x="3504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2" name="Freeform 83"/>
            <p:cNvSpPr>
              <a:spLocks/>
            </p:cNvSpPr>
            <p:nvPr/>
          </p:nvSpPr>
          <p:spPr bwMode="auto">
            <a:xfrm>
              <a:off x="3120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3" name="Freeform 84"/>
            <p:cNvSpPr>
              <a:spLocks/>
            </p:cNvSpPr>
            <p:nvPr/>
          </p:nvSpPr>
          <p:spPr bwMode="auto">
            <a:xfrm>
              <a:off x="3696" y="273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4" name="Freeform 85"/>
            <p:cNvSpPr>
              <a:spLocks/>
            </p:cNvSpPr>
            <p:nvPr/>
          </p:nvSpPr>
          <p:spPr bwMode="auto">
            <a:xfrm>
              <a:off x="3264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5" name="Freeform 86"/>
            <p:cNvSpPr>
              <a:spLocks/>
            </p:cNvSpPr>
            <p:nvPr/>
          </p:nvSpPr>
          <p:spPr bwMode="auto">
            <a:xfrm>
              <a:off x="3024" y="259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6" name="Freeform 87"/>
            <p:cNvSpPr>
              <a:spLocks/>
            </p:cNvSpPr>
            <p:nvPr/>
          </p:nvSpPr>
          <p:spPr bwMode="auto">
            <a:xfrm>
              <a:off x="1248" y="244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7" name="Freeform 88"/>
            <p:cNvSpPr>
              <a:spLocks/>
            </p:cNvSpPr>
            <p:nvPr/>
          </p:nvSpPr>
          <p:spPr bwMode="auto">
            <a:xfrm>
              <a:off x="1872" y="2784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8" name="Freeform 89"/>
            <p:cNvSpPr>
              <a:spLocks/>
            </p:cNvSpPr>
            <p:nvPr/>
          </p:nvSpPr>
          <p:spPr bwMode="auto">
            <a:xfrm>
              <a:off x="1248" y="235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39" name="Freeform 90"/>
            <p:cNvSpPr>
              <a:spLocks/>
            </p:cNvSpPr>
            <p:nvPr/>
          </p:nvSpPr>
          <p:spPr bwMode="auto">
            <a:xfrm>
              <a:off x="2208" y="268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0" name="Freeform 91"/>
            <p:cNvSpPr>
              <a:spLocks/>
            </p:cNvSpPr>
            <p:nvPr/>
          </p:nvSpPr>
          <p:spPr bwMode="auto">
            <a:xfrm>
              <a:off x="3744" y="225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1" name="Freeform 92"/>
            <p:cNvSpPr>
              <a:spLocks/>
            </p:cNvSpPr>
            <p:nvPr/>
          </p:nvSpPr>
          <p:spPr bwMode="auto">
            <a:xfrm>
              <a:off x="158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2" name="Freeform 93"/>
            <p:cNvSpPr>
              <a:spLocks/>
            </p:cNvSpPr>
            <p:nvPr/>
          </p:nvSpPr>
          <p:spPr bwMode="auto">
            <a:xfrm>
              <a:off x="326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3" name="Freeform 94"/>
            <p:cNvSpPr>
              <a:spLocks/>
            </p:cNvSpPr>
            <p:nvPr/>
          </p:nvSpPr>
          <p:spPr bwMode="auto">
            <a:xfrm>
              <a:off x="2784" y="201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4" name="Freeform 95"/>
            <p:cNvSpPr>
              <a:spLocks/>
            </p:cNvSpPr>
            <p:nvPr/>
          </p:nvSpPr>
          <p:spPr bwMode="auto">
            <a:xfrm>
              <a:off x="2640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5" name="Freeform 96"/>
            <p:cNvSpPr>
              <a:spLocks/>
            </p:cNvSpPr>
            <p:nvPr/>
          </p:nvSpPr>
          <p:spPr bwMode="auto">
            <a:xfrm>
              <a:off x="2304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6" name="Freeform 97"/>
            <p:cNvSpPr>
              <a:spLocks/>
            </p:cNvSpPr>
            <p:nvPr/>
          </p:nvSpPr>
          <p:spPr bwMode="auto">
            <a:xfrm>
              <a:off x="3408" y="273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7" name="Freeform 98"/>
            <p:cNvSpPr>
              <a:spLocks/>
            </p:cNvSpPr>
            <p:nvPr/>
          </p:nvSpPr>
          <p:spPr bwMode="auto">
            <a:xfrm>
              <a:off x="2736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8" name="Freeform 99"/>
            <p:cNvSpPr>
              <a:spLocks/>
            </p:cNvSpPr>
            <p:nvPr/>
          </p:nvSpPr>
          <p:spPr bwMode="auto">
            <a:xfrm>
              <a:off x="1344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49" name="Freeform 100"/>
            <p:cNvSpPr>
              <a:spLocks/>
            </p:cNvSpPr>
            <p:nvPr/>
          </p:nvSpPr>
          <p:spPr bwMode="auto">
            <a:xfrm>
              <a:off x="2832" y="220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0" name="Freeform 101"/>
            <p:cNvSpPr>
              <a:spLocks/>
            </p:cNvSpPr>
            <p:nvPr/>
          </p:nvSpPr>
          <p:spPr bwMode="auto">
            <a:xfrm>
              <a:off x="3552" y="216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1" name="Freeform 102"/>
            <p:cNvSpPr>
              <a:spLocks/>
            </p:cNvSpPr>
            <p:nvPr/>
          </p:nvSpPr>
          <p:spPr bwMode="auto">
            <a:xfrm>
              <a:off x="3360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2" name="Freeform 103"/>
            <p:cNvSpPr>
              <a:spLocks/>
            </p:cNvSpPr>
            <p:nvPr/>
          </p:nvSpPr>
          <p:spPr bwMode="auto">
            <a:xfrm>
              <a:off x="1440" y="230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3" name="Freeform 104"/>
            <p:cNvSpPr>
              <a:spLocks/>
            </p:cNvSpPr>
            <p:nvPr/>
          </p:nvSpPr>
          <p:spPr bwMode="auto">
            <a:xfrm>
              <a:off x="1296" y="254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4" name="Freeform 105"/>
            <p:cNvSpPr>
              <a:spLocks/>
            </p:cNvSpPr>
            <p:nvPr/>
          </p:nvSpPr>
          <p:spPr bwMode="auto">
            <a:xfrm>
              <a:off x="1632" y="216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5" name="Freeform 106"/>
            <p:cNvSpPr>
              <a:spLocks/>
            </p:cNvSpPr>
            <p:nvPr/>
          </p:nvSpPr>
          <p:spPr bwMode="auto">
            <a:xfrm>
              <a:off x="1296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6" name="Freeform 107"/>
            <p:cNvSpPr>
              <a:spLocks/>
            </p:cNvSpPr>
            <p:nvPr/>
          </p:nvSpPr>
          <p:spPr bwMode="auto">
            <a:xfrm>
              <a:off x="3120" y="225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7" name="Freeform 108"/>
            <p:cNvSpPr>
              <a:spLocks/>
            </p:cNvSpPr>
            <p:nvPr/>
          </p:nvSpPr>
          <p:spPr bwMode="auto">
            <a:xfrm>
              <a:off x="2448" y="225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8" name="Freeform 109"/>
            <p:cNvSpPr>
              <a:spLocks/>
            </p:cNvSpPr>
            <p:nvPr/>
          </p:nvSpPr>
          <p:spPr bwMode="auto">
            <a:xfrm>
              <a:off x="1872" y="220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59" name="Freeform 110"/>
            <p:cNvSpPr>
              <a:spLocks/>
            </p:cNvSpPr>
            <p:nvPr/>
          </p:nvSpPr>
          <p:spPr bwMode="auto">
            <a:xfrm>
              <a:off x="1920" y="211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0" name="Freeform 111"/>
            <p:cNvSpPr>
              <a:spLocks/>
            </p:cNvSpPr>
            <p:nvPr/>
          </p:nvSpPr>
          <p:spPr bwMode="auto">
            <a:xfrm>
              <a:off x="2160" y="220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1" name="Freeform 112"/>
            <p:cNvSpPr>
              <a:spLocks/>
            </p:cNvSpPr>
            <p:nvPr/>
          </p:nvSpPr>
          <p:spPr bwMode="auto">
            <a:xfrm>
              <a:off x="2496" y="216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2" name="Freeform 113"/>
            <p:cNvSpPr>
              <a:spLocks/>
            </p:cNvSpPr>
            <p:nvPr/>
          </p:nvSpPr>
          <p:spPr bwMode="auto">
            <a:xfrm>
              <a:off x="1632" y="2544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3" name="Freeform 114"/>
            <p:cNvSpPr>
              <a:spLocks/>
            </p:cNvSpPr>
            <p:nvPr/>
          </p:nvSpPr>
          <p:spPr bwMode="auto">
            <a:xfrm>
              <a:off x="2928" y="201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4" name="Freeform 115"/>
            <p:cNvSpPr>
              <a:spLocks/>
            </p:cNvSpPr>
            <p:nvPr/>
          </p:nvSpPr>
          <p:spPr bwMode="auto">
            <a:xfrm>
              <a:off x="3360" y="216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5" name="Freeform 116"/>
            <p:cNvSpPr>
              <a:spLocks/>
            </p:cNvSpPr>
            <p:nvPr/>
          </p:nvSpPr>
          <p:spPr bwMode="auto">
            <a:xfrm>
              <a:off x="3744" y="2448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6" name="Freeform 117"/>
            <p:cNvSpPr>
              <a:spLocks/>
            </p:cNvSpPr>
            <p:nvPr/>
          </p:nvSpPr>
          <p:spPr bwMode="auto">
            <a:xfrm>
              <a:off x="1584" y="288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7" name="Freeform 118"/>
            <p:cNvSpPr>
              <a:spLocks/>
            </p:cNvSpPr>
            <p:nvPr/>
          </p:nvSpPr>
          <p:spPr bwMode="auto">
            <a:xfrm>
              <a:off x="1872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8" name="Freeform 119"/>
            <p:cNvSpPr>
              <a:spLocks/>
            </p:cNvSpPr>
            <p:nvPr/>
          </p:nvSpPr>
          <p:spPr bwMode="auto">
            <a:xfrm>
              <a:off x="3168" y="278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69" name="Freeform 120"/>
            <p:cNvSpPr>
              <a:spLocks/>
            </p:cNvSpPr>
            <p:nvPr/>
          </p:nvSpPr>
          <p:spPr bwMode="auto">
            <a:xfrm>
              <a:off x="3504" y="2496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0" name="Freeform 121"/>
            <p:cNvSpPr>
              <a:spLocks/>
            </p:cNvSpPr>
            <p:nvPr/>
          </p:nvSpPr>
          <p:spPr bwMode="auto">
            <a:xfrm>
              <a:off x="3216" y="2352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1" name="Freeform 122"/>
            <p:cNvSpPr>
              <a:spLocks/>
            </p:cNvSpPr>
            <p:nvPr/>
          </p:nvSpPr>
          <p:spPr bwMode="auto">
            <a:xfrm>
              <a:off x="1872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2" name="Freeform 123"/>
            <p:cNvSpPr>
              <a:spLocks/>
            </p:cNvSpPr>
            <p:nvPr/>
          </p:nvSpPr>
          <p:spPr bwMode="auto">
            <a:xfrm>
              <a:off x="3168" y="302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3" name="Freeform 124"/>
            <p:cNvSpPr>
              <a:spLocks/>
            </p:cNvSpPr>
            <p:nvPr/>
          </p:nvSpPr>
          <p:spPr bwMode="auto">
            <a:xfrm>
              <a:off x="3264" y="312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4" name="Freeform 125"/>
            <p:cNvSpPr>
              <a:spLocks/>
            </p:cNvSpPr>
            <p:nvPr/>
          </p:nvSpPr>
          <p:spPr bwMode="auto">
            <a:xfrm>
              <a:off x="3744" y="297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5" name="Freeform 126"/>
            <p:cNvSpPr>
              <a:spLocks/>
            </p:cNvSpPr>
            <p:nvPr/>
          </p:nvSpPr>
          <p:spPr bwMode="auto">
            <a:xfrm>
              <a:off x="1968" y="297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6" name="Freeform 127"/>
            <p:cNvSpPr>
              <a:spLocks/>
            </p:cNvSpPr>
            <p:nvPr/>
          </p:nvSpPr>
          <p:spPr bwMode="auto">
            <a:xfrm>
              <a:off x="1968" y="283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7" name="Freeform 128"/>
            <p:cNvSpPr>
              <a:spLocks/>
            </p:cNvSpPr>
            <p:nvPr/>
          </p:nvSpPr>
          <p:spPr bwMode="auto">
            <a:xfrm>
              <a:off x="1680" y="307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8" name="Freeform 129"/>
            <p:cNvSpPr>
              <a:spLocks/>
            </p:cNvSpPr>
            <p:nvPr/>
          </p:nvSpPr>
          <p:spPr bwMode="auto">
            <a:xfrm>
              <a:off x="2208" y="302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79" name="Freeform 130"/>
            <p:cNvSpPr>
              <a:spLocks/>
            </p:cNvSpPr>
            <p:nvPr/>
          </p:nvSpPr>
          <p:spPr bwMode="auto">
            <a:xfrm>
              <a:off x="2448" y="2640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0" name="Freeform 131"/>
            <p:cNvSpPr>
              <a:spLocks/>
            </p:cNvSpPr>
            <p:nvPr/>
          </p:nvSpPr>
          <p:spPr bwMode="auto">
            <a:xfrm>
              <a:off x="2064" y="230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1" name="Freeform 132"/>
            <p:cNvSpPr>
              <a:spLocks/>
            </p:cNvSpPr>
            <p:nvPr/>
          </p:nvSpPr>
          <p:spPr bwMode="auto">
            <a:xfrm>
              <a:off x="1632" y="2688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2" name="Freeform 133"/>
            <p:cNvSpPr>
              <a:spLocks/>
            </p:cNvSpPr>
            <p:nvPr/>
          </p:nvSpPr>
          <p:spPr bwMode="auto">
            <a:xfrm>
              <a:off x="2640" y="2544"/>
              <a:ext cx="140" cy="197"/>
            </a:xfrm>
            <a:custGeom>
              <a:avLst/>
              <a:gdLst>
                <a:gd name="T0" fmla="*/ 11 w 140"/>
                <a:gd name="T1" fmla="*/ 131 h 197"/>
                <a:gd name="T2" fmla="*/ 4 w 140"/>
                <a:gd name="T3" fmla="*/ 98 h 197"/>
                <a:gd name="T4" fmla="*/ 44 w 140"/>
                <a:gd name="T5" fmla="*/ 0 h 197"/>
                <a:gd name="T6" fmla="*/ 109 w 140"/>
                <a:gd name="T7" fmla="*/ 41 h 197"/>
                <a:gd name="T8" fmla="*/ 117 w 140"/>
                <a:gd name="T9" fmla="*/ 65 h 197"/>
                <a:gd name="T10" fmla="*/ 134 w 140"/>
                <a:gd name="T11" fmla="*/ 82 h 197"/>
                <a:gd name="T12" fmla="*/ 85 w 140"/>
                <a:gd name="T13" fmla="*/ 187 h 197"/>
                <a:gd name="T14" fmla="*/ 27 w 140"/>
                <a:gd name="T15" fmla="*/ 180 h 197"/>
                <a:gd name="T16" fmla="*/ 11 w 140"/>
                <a:gd name="T17" fmla="*/ 131 h 1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97"/>
                <a:gd name="T29" fmla="*/ 140 w 140"/>
                <a:gd name="T30" fmla="*/ 197 h 1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97">
                  <a:moveTo>
                    <a:pt x="11" y="131"/>
                  </a:moveTo>
                  <a:cubicBezTo>
                    <a:pt x="2" y="61"/>
                    <a:pt x="22" y="152"/>
                    <a:pt x="4" y="98"/>
                  </a:cubicBezTo>
                  <a:cubicBezTo>
                    <a:pt x="10" y="50"/>
                    <a:pt x="0" y="17"/>
                    <a:pt x="44" y="0"/>
                  </a:cubicBezTo>
                  <a:cubicBezTo>
                    <a:pt x="64" y="20"/>
                    <a:pt x="85" y="25"/>
                    <a:pt x="109" y="41"/>
                  </a:cubicBezTo>
                  <a:cubicBezTo>
                    <a:pt x="112" y="49"/>
                    <a:pt x="113" y="58"/>
                    <a:pt x="117" y="65"/>
                  </a:cubicBezTo>
                  <a:cubicBezTo>
                    <a:pt x="121" y="72"/>
                    <a:pt x="133" y="74"/>
                    <a:pt x="134" y="82"/>
                  </a:cubicBezTo>
                  <a:cubicBezTo>
                    <a:pt x="140" y="136"/>
                    <a:pt x="114" y="152"/>
                    <a:pt x="85" y="187"/>
                  </a:cubicBezTo>
                  <a:cubicBezTo>
                    <a:pt x="81" y="192"/>
                    <a:pt x="43" y="197"/>
                    <a:pt x="27" y="180"/>
                  </a:cubicBezTo>
                  <a:cubicBezTo>
                    <a:pt x="21" y="174"/>
                    <a:pt x="8" y="139"/>
                    <a:pt x="11" y="13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3" name="Freeform 134"/>
            <p:cNvSpPr>
              <a:spLocks/>
            </p:cNvSpPr>
            <p:nvPr/>
          </p:nvSpPr>
          <p:spPr bwMode="auto">
            <a:xfrm>
              <a:off x="1728" y="2400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4" name="Freeform 135"/>
            <p:cNvSpPr>
              <a:spLocks/>
            </p:cNvSpPr>
            <p:nvPr/>
          </p:nvSpPr>
          <p:spPr bwMode="auto">
            <a:xfrm>
              <a:off x="1968" y="249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5" name="Freeform 136"/>
            <p:cNvSpPr>
              <a:spLocks/>
            </p:cNvSpPr>
            <p:nvPr/>
          </p:nvSpPr>
          <p:spPr bwMode="auto">
            <a:xfrm>
              <a:off x="2256" y="2256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6" name="Freeform 137"/>
            <p:cNvSpPr>
              <a:spLocks/>
            </p:cNvSpPr>
            <p:nvPr/>
          </p:nvSpPr>
          <p:spPr bwMode="auto">
            <a:xfrm>
              <a:off x="2592" y="240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7" name="Freeform 138"/>
            <p:cNvSpPr>
              <a:spLocks/>
            </p:cNvSpPr>
            <p:nvPr/>
          </p:nvSpPr>
          <p:spPr bwMode="auto">
            <a:xfrm>
              <a:off x="2784" y="254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8" name="Freeform 139"/>
            <p:cNvSpPr>
              <a:spLocks/>
            </p:cNvSpPr>
            <p:nvPr/>
          </p:nvSpPr>
          <p:spPr bwMode="auto">
            <a:xfrm>
              <a:off x="2880" y="2640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89" name="Freeform 140"/>
            <p:cNvSpPr>
              <a:spLocks/>
            </p:cNvSpPr>
            <p:nvPr/>
          </p:nvSpPr>
          <p:spPr bwMode="auto">
            <a:xfrm>
              <a:off x="3072" y="268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0" name="Freeform 141"/>
            <p:cNvSpPr>
              <a:spLocks/>
            </p:cNvSpPr>
            <p:nvPr/>
          </p:nvSpPr>
          <p:spPr bwMode="auto">
            <a:xfrm>
              <a:off x="3264" y="2928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1" name="Freeform 142"/>
            <p:cNvSpPr>
              <a:spLocks/>
            </p:cNvSpPr>
            <p:nvPr/>
          </p:nvSpPr>
          <p:spPr bwMode="auto">
            <a:xfrm>
              <a:off x="3360" y="2592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2" name="Freeform 143"/>
            <p:cNvSpPr>
              <a:spLocks/>
            </p:cNvSpPr>
            <p:nvPr/>
          </p:nvSpPr>
          <p:spPr bwMode="auto">
            <a:xfrm>
              <a:off x="3600" y="2304"/>
              <a:ext cx="156" cy="129"/>
            </a:xfrm>
            <a:custGeom>
              <a:avLst/>
              <a:gdLst>
                <a:gd name="T0" fmla="*/ 0 w 156"/>
                <a:gd name="T1" fmla="*/ 71 h 129"/>
                <a:gd name="T2" fmla="*/ 75 w 156"/>
                <a:gd name="T3" fmla="*/ 29 h 129"/>
                <a:gd name="T4" fmla="*/ 138 w 156"/>
                <a:gd name="T5" fmla="*/ 31 h 129"/>
                <a:gd name="T6" fmla="*/ 148 w 156"/>
                <a:gd name="T7" fmla="*/ 69 h 129"/>
                <a:gd name="T8" fmla="*/ 91 w 156"/>
                <a:gd name="T9" fmla="*/ 126 h 129"/>
                <a:gd name="T10" fmla="*/ 8 w 156"/>
                <a:gd name="T11" fmla="*/ 88 h 129"/>
                <a:gd name="T12" fmla="*/ 0 w 156"/>
                <a:gd name="T13" fmla="*/ 71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129"/>
                <a:gd name="T23" fmla="*/ 156 w 156"/>
                <a:gd name="T24" fmla="*/ 129 h 1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129">
                  <a:moveTo>
                    <a:pt x="0" y="71"/>
                  </a:moveTo>
                  <a:cubicBezTo>
                    <a:pt x="28" y="30"/>
                    <a:pt x="22" y="46"/>
                    <a:pt x="75" y="29"/>
                  </a:cubicBezTo>
                  <a:cubicBezTo>
                    <a:pt x="112" y="38"/>
                    <a:pt x="116" y="0"/>
                    <a:pt x="138" y="31"/>
                  </a:cubicBezTo>
                  <a:cubicBezTo>
                    <a:pt x="135" y="50"/>
                    <a:pt x="156" y="51"/>
                    <a:pt x="148" y="69"/>
                  </a:cubicBezTo>
                  <a:cubicBezTo>
                    <a:pt x="140" y="82"/>
                    <a:pt x="114" y="123"/>
                    <a:pt x="91" y="126"/>
                  </a:cubicBezTo>
                  <a:cubicBezTo>
                    <a:pt x="68" y="129"/>
                    <a:pt x="23" y="97"/>
                    <a:pt x="8" y="88"/>
                  </a:cubicBezTo>
                  <a:cubicBezTo>
                    <a:pt x="2" y="85"/>
                    <a:pt x="3" y="77"/>
                    <a:pt x="0" y="7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3" name="Freeform 144"/>
            <p:cNvSpPr>
              <a:spLocks/>
            </p:cNvSpPr>
            <p:nvPr/>
          </p:nvSpPr>
          <p:spPr bwMode="auto">
            <a:xfrm>
              <a:off x="1920" y="2592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4" name="Freeform 145"/>
            <p:cNvSpPr>
              <a:spLocks/>
            </p:cNvSpPr>
            <p:nvPr/>
          </p:nvSpPr>
          <p:spPr bwMode="auto">
            <a:xfrm>
              <a:off x="2112" y="2496"/>
              <a:ext cx="126" cy="132"/>
            </a:xfrm>
            <a:custGeom>
              <a:avLst/>
              <a:gdLst>
                <a:gd name="T0" fmla="*/ 68 w 126"/>
                <a:gd name="T1" fmla="*/ 96 h 132"/>
                <a:gd name="T2" fmla="*/ 53 w 126"/>
                <a:gd name="T3" fmla="*/ 0 h 132"/>
                <a:gd name="T4" fmla="*/ 126 w 126"/>
                <a:gd name="T5" fmla="*/ 41 h 132"/>
                <a:gd name="T6" fmla="*/ 117 w 126"/>
                <a:gd name="T7" fmla="*/ 98 h 132"/>
                <a:gd name="T8" fmla="*/ 76 w 126"/>
                <a:gd name="T9" fmla="*/ 96 h 132"/>
                <a:gd name="T10" fmla="*/ 68 w 126"/>
                <a:gd name="T11" fmla="*/ 96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6"/>
                <a:gd name="T19" fmla="*/ 0 h 132"/>
                <a:gd name="T20" fmla="*/ 126 w 126"/>
                <a:gd name="T21" fmla="*/ 132 h 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6" h="132">
                  <a:moveTo>
                    <a:pt x="68" y="96"/>
                  </a:moveTo>
                  <a:cubicBezTo>
                    <a:pt x="20" y="47"/>
                    <a:pt x="0" y="17"/>
                    <a:pt x="53" y="0"/>
                  </a:cubicBezTo>
                  <a:cubicBezTo>
                    <a:pt x="90" y="9"/>
                    <a:pt x="104" y="10"/>
                    <a:pt x="126" y="41"/>
                  </a:cubicBezTo>
                  <a:cubicBezTo>
                    <a:pt x="123" y="60"/>
                    <a:pt x="125" y="80"/>
                    <a:pt x="117" y="98"/>
                  </a:cubicBezTo>
                  <a:cubicBezTo>
                    <a:pt x="102" y="132"/>
                    <a:pt x="99" y="108"/>
                    <a:pt x="76" y="96"/>
                  </a:cubicBezTo>
                  <a:cubicBezTo>
                    <a:pt x="70" y="93"/>
                    <a:pt x="85" y="112"/>
                    <a:pt x="68" y="96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5" name="Freeform 146"/>
            <p:cNvSpPr>
              <a:spLocks/>
            </p:cNvSpPr>
            <p:nvPr/>
          </p:nvSpPr>
          <p:spPr bwMode="auto">
            <a:xfrm>
              <a:off x="2555" y="2823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6" name="Freeform 147"/>
            <p:cNvSpPr>
              <a:spLocks/>
            </p:cNvSpPr>
            <p:nvPr/>
          </p:nvSpPr>
          <p:spPr bwMode="auto">
            <a:xfrm>
              <a:off x="3504" y="2880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7" name="Freeform 148"/>
            <p:cNvSpPr>
              <a:spLocks/>
            </p:cNvSpPr>
            <p:nvPr/>
          </p:nvSpPr>
          <p:spPr bwMode="auto">
            <a:xfrm>
              <a:off x="3696" y="2880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8" name="Freeform 149"/>
            <p:cNvSpPr>
              <a:spLocks/>
            </p:cNvSpPr>
            <p:nvPr/>
          </p:nvSpPr>
          <p:spPr bwMode="auto">
            <a:xfrm>
              <a:off x="3024" y="2352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899" name="Freeform 150"/>
            <p:cNvSpPr>
              <a:spLocks/>
            </p:cNvSpPr>
            <p:nvPr/>
          </p:nvSpPr>
          <p:spPr bwMode="auto">
            <a:xfrm>
              <a:off x="2400" y="2496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0" name="Freeform 151"/>
            <p:cNvSpPr>
              <a:spLocks/>
            </p:cNvSpPr>
            <p:nvPr/>
          </p:nvSpPr>
          <p:spPr bwMode="auto">
            <a:xfrm>
              <a:off x="1440" y="2928"/>
              <a:ext cx="148" cy="154"/>
            </a:xfrm>
            <a:custGeom>
              <a:avLst/>
              <a:gdLst>
                <a:gd name="T0" fmla="*/ 25 w 148"/>
                <a:gd name="T1" fmla="*/ 89 h 154"/>
                <a:gd name="T2" fmla="*/ 49 w 148"/>
                <a:gd name="T3" fmla="*/ 0 h 154"/>
                <a:gd name="T4" fmla="*/ 130 w 148"/>
                <a:gd name="T5" fmla="*/ 25 h 154"/>
                <a:gd name="T6" fmla="*/ 147 w 148"/>
                <a:gd name="T7" fmla="*/ 57 h 154"/>
                <a:gd name="T8" fmla="*/ 138 w 148"/>
                <a:gd name="T9" fmla="*/ 81 h 154"/>
                <a:gd name="T10" fmla="*/ 147 w 148"/>
                <a:gd name="T11" fmla="*/ 106 h 154"/>
                <a:gd name="T12" fmla="*/ 49 w 148"/>
                <a:gd name="T13" fmla="*/ 130 h 154"/>
                <a:gd name="T14" fmla="*/ 25 w 148"/>
                <a:gd name="T15" fmla="*/ 89 h 1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154"/>
                <a:gd name="T26" fmla="*/ 148 w 148"/>
                <a:gd name="T27" fmla="*/ 154 h 1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154">
                  <a:moveTo>
                    <a:pt x="25" y="89"/>
                  </a:moveTo>
                  <a:cubicBezTo>
                    <a:pt x="15" y="48"/>
                    <a:pt x="0" y="16"/>
                    <a:pt x="49" y="0"/>
                  </a:cubicBezTo>
                  <a:cubicBezTo>
                    <a:pt x="76" y="9"/>
                    <a:pt x="103" y="15"/>
                    <a:pt x="130" y="25"/>
                  </a:cubicBezTo>
                  <a:cubicBezTo>
                    <a:pt x="136" y="36"/>
                    <a:pt x="145" y="45"/>
                    <a:pt x="147" y="57"/>
                  </a:cubicBezTo>
                  <a:cubicBezTo>
                    <a:pt x="148" y="65"/>
                    <a:pt x="138" y="72"/>
                    <a:pt x="138" y="81"/>
                  </a:cubicBezTo>
                  <a:cubicBezTo>
                    <a:pt x="138" y="90"/>
                    <a:pt x="144" y="98"/>
                    <a:pt x="147" y="106"/>
                  </a:cubicBezTo>
                  <a:cubicBezTo>
                    <a:pt x="129" y="154"/>
                    <a:pt x="99" y="136"/>
                    <a:pt x="49" y="130"/>
                  </a:cubicBezTo>
                  <a:cubicBezTo>
                    <a:pt x="30" y="101"/>
                    <a:pt x="37" y="115"/>
                    <a:pt x="25" y="89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1" name="Freeform 152"/>
            <p:cNvSpPr>
              <a:spLocks/>
            </p:cNvSpPr>
            <p:nvPr/>
          </p:nvSpPr>
          <p:spPr bwMode="auto">
            <a:xfrm>
              <a:off x="2784" y="3072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2" name="Freeform 153"/>
            <p:cNvSpPr>
              <a:spLocks/>
            </p:cNvSpPr>
            <p:nvPr/>
          </p:nvSpPr>
          <p:spPr bwMode="auto">
            <a:xfrm>
              <a:off x="2688" y="2688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3" name="Freeform 154"/>
            <p:cNvSpPr>
              <a:spLocks/>
            </p:cNvSpPr>
            <p:nvPr/>
          </p:nvSpPr>
          <p:spPr bwMode="auto">
            <a:xfrm>
              <a:off x="3648" y="2496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4" name="Freeform 155"/>
            <p:cNvSpPr>
              <a:spLocks/>
            </p:cNvSpPr>
            <p:nvPr/>
          </p:nvSpPr>
          <p:spPr bwMode="auto">
            <a:xfrm>
              <a:off x="1440" y="2784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5" name="Freeform 156"/>
            <p:cNvSpPr>
              <a:spLocks/>
            </p:cNvSpPr>
            <p:nvPr/>
          </p:nvSpPr>
          <p:spPr bwMode="auto">
            <a:xfrm>
              <a:off x="2256" y="2592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6" name="Freeform 157"/>
            <p:cNvSpPr>
              <a:spLocks/>
            </p:cNvSpPr>
            <p:nvPr/>
          </p:nvSpPr>
          <p:spPr bwMode="auto">
            <a:xfrm>
              <a:off x="1488" y="2496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7" name="Freeform 158"/>
            <p:cNvSpPr>
              <a:spLocks/>
            </p:cNvSpPr>
            <p:nvPr/>
          </p:nvSpPr>
          <p:spPr bwMode="auto">
            <a:xfrm>
              <a:off x="2544" y="2736"/>
              <a:ext cx="173" cy="92"/>
            </a:xfrm>
            <a:custGeom>
              <a:avLst/>
              <a:gdLst>
                <a:gd name="T0" fmla="*/ 48 w 173"/>
                <a:gd name="T1" fmla="*/ 28 h 92"/>
                <a:gd name="T2" fmla="*/ 121 w 173"/>
                <a:gd name="T3" fmla="*/ 11 h 92"/>
                <a:gd name="T4" fmla="*/ 145 w 173"/>
                <a:gd name="T5" fmla="*/ 76 h 92"/>
                <a:gd name="T6" fmla="*/ 97 w 173"/>
                <a:gd name="T7" fmla="*/ 92 h 92"/>
                <a:gd name="T8" fmla="*/ 23 w 173"/>
                <a:gd name="T9" fmla="*/ 84 h 92"/>
                <a:gd name="T10" fmla="*/ 48 w 173"/>
                <a:gd name="T11" fmla="*/ 28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92"/>
                <a:gd name="T20" fmla="*/ 173 w 173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92">
                  <a:moveTo>
                    <a:pt x="48" y="28"/>
                  </a:moveTo>
                  <a:cubicBezTo>
                    <a:pt x="77" y="8"/>
                    <a:pt x="87" y="0"/>
                    <a:pt x="121" y="11"/>
                  </a:cubicBezTo>
                  <a:cubicBezTo>
                    <a:pt x="133" y="24"/>
                    <a:pt x="173" y="56"/>
                    <a:pt x="145" y="76"/>
                  </a:cubicBezTo>
                  <a:cubicBezTo>
                    <a:pt x="131" y="86"/>
                    <a:pt x="97" y="92"/>
                    <a:pt x="97" y="92"/>
                  </a:cubicBezTo>
                  <a:cubicBezTo>
                    <a:pt x="40" y="73"/>
                    <a:pt x="64" y="71"/>
                    <a:pt x="23" y="84"/>
                  </a:cubicBezTo>
                  <a:cubicBezTo>
                    <a:pt x="1" y="51"/>
                    <a:pt x="0" y="28"/>
                    <a:pt x="48" y="2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8" name="Freeform 159"/>
            <p:cNvSpPr>
              <a:spLocks/>
            </p:cNvSpPr>
            <p:nvPr/>
          </p:nvSpPr>
          <p:spPr bwMode="auto">
            <a:xfrm>
              <a:off x="2352" y="3072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09" name="Freeform 160"/>
            <p:cNvSpPr>
              <a:spLocks/>
            </p:cNvSpPr>
            <p:nvPr/>
          </p:nvSpPr>
          <p:spPr bwMode="auto">
            <a:xfrm>
              <a:off x="1776" y="2688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0" name="Freeform 161"/>
            <p:cNvSpPr>
              <a:spLocks/>
            </p:cNvSpPr>
            <p:nvPr/>
          </p:nvSpPr>
          <p:spPr bwMode="auto">
            <a:xfrm>
              <a:off x="2688" y="2784"/>
              <a:ext cx="171" cy="122"/>
            </a:xfrm>
            <a:custGeom>
              <a:avLst/>
              <a:gdLst>
                <a:gd name="T0" fmla="*/ 33 w 171"/>
                <a:gd name="T1" fmla="*/ 57 h 122"/>
                <a:gd name="T2" fmla="*/ 82 w 171"/>
                <a:gd name="T3" fmla="*/ 0 h 122"/>
                <a:gd name="T4" fmla="*/ 147 w 171"/>
                <a:gd name="T5" fmla="*/ 16 h 122"/>
                <a:gd name="T6" fmla="*/ 155 w 171"/>
                <a:gd name="T7" fmla="*/ 40 h 122"/>
                <a:gd name="T8" fmla="*/ 171 w 171"/>
                <a:gd name="T9" fmla="*/ 57 h 122"/>
                <a:gd name="T10" fmla="*/ 114 w 171"/>
                <a:gd name="T11" fmla="*/ 121 h 122"/>
                <a:gd name="T12" fmla="*/ 1 w 171"/>
                <a:gd name="T13" fmla="*/ 81 h 122"/>
                <a:gd name="T14" fmla="*/ 9 w 171"/>
                <a:gd name="T15" fmla="*/ 48 h 122"/>
                <a:gd name="T16" fmla="*/ 33 w 171"/>
                <a:gd name="T17" fmla="*/ 57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1"/>
                <a:gd name="T28" fmla="*/ 0 h 122"/>
                <a:gd name="T29" fmla="*/ 171 w 171"/>
                <a:gd name="T30" fmla="*/ 122 h 1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1" h="122">
                  <a:moveTo>
                    <a:pt x="33" y="57"/>
                  </a:moveTo>
                  <a:cubicBezTo>
                    <a:pt x="42" y="19"/>
                    <a:pt x="45" y="12"/>
                    <a:pt x="82" y="0"/>
                  </a:cubicBezTo>
                  <a:cubicBezTo>
                    <a:pt x="103" y="7"/>
                    <a:pt x="128" y="4"/>
                    <a:pt x="147" y="16"/>
                  </a:cubicBezTo>
                  <a:cubicBezTo>
                    <a:pt x="154" y="21"/>
                    <a:pt x="151" y="33"/>
                    <a:pt x="155" y="40"/>
                  </a:cubicBezTo>
                  <a:cubicBezTo>
                    <a:pt x="159" y="47"/>
                    <a:pt x="166" y="51"/>
                    <a:pt x="171" y="57"/>
                  </a:cubicBezTo>
                  <a:cubicBezTo>
                    <a:pt x="162" y="103"/>
                    <a:pt x="157" y="107"/>
                    <a:pt x="114" y="121"/>
                  </a:cubicBezTo>
                  <a:cubicBezTo>
                    <a:pt x="64" y="115"/>
                    <a:pt x="29" y="122"/>
                    <a:pt x="1" y="81"/>
                  </a:cubicBezTo>
                  <a:cubicBezTo>
                    <a:pt x="4" y="70"/>
                    <a:pt x="0" y="55"/>
                    <a:pt x="9" y="48"/>
                  </a:cubicBezTo>
                  <a:cubicBezTo>
                    <a:pt x="16" y="43"/>
                    <a:pt x="33" y="57"/>
                    <a:pt x="33" y="57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1" name="Freeform 162"/>
            <p:cNvSpPr>
              <a:spLocks/>
            </p:cNvSpPr>
            <p:nvPr/>
          </p:nvSpPr>
          <p:spPr bwMode="auto">
            <a:xfrm>
              <a:off x="3648" y="264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2" name="Freeform 163"/>
            <p:cNvSpPr>
              <a:spLocks/>
            </p:cNvSpPr>
            <p:nvPr/>
          </p:nvSpPr>
          <p:spPr bwMode="auto">
            <a:xfrm>
              <a:off x="3648" y="240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3" name="Freeform 164"/>
            <p:cNvSpPr>
              <a:spLocks/>
            </p:cNvSpPr>
            <p:nvPr/>
          </p:nvSpPr>
          <p:spPr bwMode="auto">
            <a:xfrm>
              <a:off x="2640" y="2160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4" name="Freeform 165"/>
            <p:cNvSpPr>
              <a:spLocks/>
            </p:cNvSpPr>
            <p:nvPr/>
          </p:nvSpPr>
          <p:spPr bwMode="auto">
            <a:xfrm>
              <a:off x="1776" y="2832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5" name="Freeform 166"/>
            <p:cNvSpPr>
              <a:spLocks/>
            </p:cNvSpPr>
            <p:nvPr/>
          </p:nvSpPr>
          <p:spPr bwMode="auto">
            <a:xfrm>
              <a:off x="2064" y="3072"/>
              <a:ext cx="114" cy="101"/>
            </a:xfrm>
            <a:custGeom>
              <a:avLst/>
              <a:gdLst>
                <a:gd name="T0" fmla="*/ 0 w 114"/>
                <a:gd name="T1" fmla="*/ 81 h 101"/>
                <a:gd name="T2" fmla="*/ 57 w 114"/>
                <a:gd name="T3" fmla="*/ 0 h 101"/>
                <a:gd name="T4" fmla="*/ 114 w 114"/>
                <a:gd name="T5" fmla="*/ 41 h 101"/>
                <a:gd name="T6" fmla="*/ 41 w 114"/>
                <a:gd name="T7" fmla="*/ 97 h 101"/>
                <a:gd name="T8" fmla="*/ 0 w 114"/>
                <a:gd name="T9" fmla="*/ 8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01"/>
                <a:gd name="T17" fmla="*/ 114 w 114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01">
                  <a:moveTo>
                    <a:pt x="0" y="81"/>
                  </a:moveTo>
                  <a:cubicBezTo>
                    <a:pt x="14" y="39"/>
                    <a:pt x="12" y="15"/>
                    <a:pt x="57" y="0"/>
                  </a:cubicBezTo>
                  <a:cubicBezTo>
                    <a:pt x="114" y="19"/>
                    <a:pt x="101" y="0"/>
                    <a:pt x="114" y="41"/>
                  </a:cubicBezTo>
                  <a:cubicBezTo>
                    <a:pt x="102" y="101"/>
                    <a:pt x="99" y="85"/>
                    <a:pt x="41" y="97"/>
                  </a:cubicBezTo>
                  <a:cubicBezTo>
                    <a:pt x="10" y="87"/>
                    <a:pt x="24" y="93"/>
                    <a:pt x="0" y="81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6" name="Freeform 167"/>
            <p:cNvSpPr>
              <a:spLocks/>
            </p:cNvSpPr>
            <p:nvPr/>
          </p:nvSpPr>
          <p:spPr bwMode="auto">
            <a:xfrm>
              <a:off x="2688" y="2928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  <p:sp>
          <p:nvSpPr>
            <p:cNvPr id="31917" name="Freeform 168"/>
            <p:cNvSpPr>
              <a:spLocks/>
            </p:cNvSpPr>
            <p:nvPr/>
          </p:nvSpPr>
          <p:spPr bwMode="auto">
            <a:xfrm>
              <a:off x="2832" y="2880"/>
              <a:ext cx="118" cy="138"/>
            </a:xfrm>
            <a:custGeom>
              <a:avLst/>
              <a:gdLst>
                <a:gd name="T0" fmla="*/ 9 w 118"/>
                <a:gd name="T1" fmla="*/ 57 h 138"/>
                <a:gd name="T2" fmla="*/ 66 w 118"/>
                <a:gd name="T3" fmla="*/ 0 h 138"/>
                <a:gd name="T4" fmla="*/ 115 w 118"/>
                <a:gd name="T5" fmla="*/ 57 h 138"/>
                <a:gd name="T6" fmla="*/ 66 w 118"/>
                <a:gd name="T7" fmla="*/ 138 h 138"/>
                <a:gd name="T8" fmla="*/ 17 w 118"/>
                <a:gd name="T9" fmla="*/ 81 h 138"/>
                <a:gd name="T10" fmla="*/ 9 w 118"/>
                <a:gd name="T11" fmla="*/ 57 h 138"/>
                <a:gd name="T12" fmla="*/ 17 w 118"/>
                <a:gd name="T13" fmla="*/ 32 h 138"/>
                <a:gd name="T14" fmla="*/ 9 w 118"/>
                <a:gd name="T15" fmla="*/ 57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38"/>
                <a:gd name="T26" fmla="*/ 118 w 118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38">
                  <a:moveTo>
                    <a:pt x="9" y="57"/>
                  </a:moveTo>
                  <a:cubicBezTo>
                    <a:pt x="47" y="1"/>
                    <a:pt x="23" y="14"/>
                    <a:pt x="66" y="0"/>
                  </a:cubicBezTo>
                  <a:cubicBezTo>
                    <a:pt x="99" y="11"/>
                    <a:pt x="105" y="25"/>
                    <a:pt x="115" y="57"/>
                  </a:cubicBezTo>
                  <a:cubicBezTo>
                    <a:pt x="105" y="107"/>
                    <a:pt x="118" y="125"/>
                    <a:pt x="66" y="138"/>
                  </a:cubicBezTo>
                  <a:cubicBezTo>
                    <a:pt x="21" y="129"/>
                    <a:pt x="0" y="132"/>
                    <a:pt x="17" y="81"/>
                  </a:cubicBezTo>
                  <a:cubicBezTo>
                    <a:pt x="14" y="73"/>
                    <a:pt x="9" y="65"/>
                    <a:pt x="9" y="57"/>
                  </a:cubicBezTo>
                  <a:cubicBezTo>
                    <a:pt x="9" y="48"/>
                    <a:pt x="17" y="32"/>
                    <a:pt x="17" y="32"/>
                  </a:cubicBezTo>
                  <a:cubicBezTo>
                    <a:pt x="17" y="32"/>
                    <a:pt x="12" y="49"/>
                    <a:pt x="9" y="57"/>
                  </a:cubicBez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9276" tIns="49638" rIns="99276" bIns="49638"/>
            <a:lstStyle/>
            <a:p>
              <a:endParaRPr lang="en-US"/>
            </a:p>
          </p:txBody>
        </p:sp>
      </p:grpSp>
      <p:sp>
        <p:nvSpPr>
          <p:cNvPr id="31752" name="Text Box 181"/>
          <p:cNvSpPr txBox="1">
            <a:spLocks noChangeArrowheads="1"/>
          </p:cNvSpPr>
          <p:nvPr/>
        </p:nvSpPr>
        <p:spPr bwMode="auto">
          <a:xfrm>
            <a:off x="6106103" y="2635747"/>
            <a:ext cx="5878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chemeClr val="bg1"/>
                </a:solidFill>
                <a:ea typeface="新細明體" pitchFamily="18" charset="-120"/>
              </a:rPr>
              <a:t>Water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753" name="Text Box 182"/>
          <p:cNvSpPr txBox="1">
            <a:spLocks noChangeArrowheads="1"/>
          </p:cNvSpPr>
          <p:nvPr/>
        </p:nvSpPr>
        <p:spPr bwMode="auto">
          <a:xfrm>
            <a:off x="4993409" y="2619375"/>
            <a:ext cx="4151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rgbClr val="FF3300"/>
                </a:solidFill>
                <a:ea typeface="新細明體" pitchFamily="18" charset="-120"/>
              </a:rPr>
              <a:t>Acid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1754" name="Text Box 183"/>
          <p:cNvSpPr txBox="1">
            <a:spLocks noChangeArrowheads="1"/>
          </p:cNvSpPr>
          <p:nvPr/>
        </p:nvSpPr>
        <p:spPr bwMode="auto">
          <a:xfrm>
            <a:off x="3619500" y="2619375"/>
            <a:ext cx="801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rgbClr val="33CC33"/>
                </a:solidFill>
                <a:ea typeface="新細明體" pitchFamily="18" charset="-120"/>
              </a:rPr>
              <a:t>Chloride</a:t>
            </a:r>
            <a:endParaRPr lang="en-US" b="1" dirty="0">
              <a:solidFill>
                <a:srgbClr val="33CC33"/>
              </a:solidFill>
            </a:endParaRPr>
          </a:p>
        </p:txBody>
      </p:sp>
      <p:sp>
        <p:nvSpPr>
          <p:cNvPr id="31755" name="Text Box 187"/>
          <p:cNvSpPr txBox="1">
            <a:spLocks noChangeArrowheads="1"/>
          </p:cNvSpPr>
          <p:nvPr/>
        </p:nvSpPr>
        <p:spPr bwMode="auto">
          <a:xfrm>
            <a:off x="2607830" y="2619375"/>
            <a:ext cx="359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US" altLang="zh-TW" b="1" dirty="0">
                <a:solidFill>
                  <a:srgbClr val="FFFF00"/>
                </a:solidFill>
                <a:ea typeface="新細明體" pitchFamily="18" charset="-120"/>
              </a:rPr>
              <a:t>Salt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756" name="Line 170"/>
          <p:cNvSpPr>
            <a:spLocks noChangeShapeType="1"/>
          </p:cNvSpPr>
          <p:nvPr/>
        </p:nvSpPr>
        <p:spPr bwMode="auto">
          <a:xfrm>
            <a:off x="2804103" y="3092649"/>
            <a:ext cx="0" cy="1754684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57" name="Line 171"/>
          <p:cNvSpPr>
            <a:spLocks noChangeShapeType="1"/>
          </p:cNvSpPr>
          <p:nvPr/>
        </p:nvSpPr>
        <p:spPr bwMode="auto">
          <a:xfrm>
            <a:off x="4048125" y="3092649"/>
            <a:ext cx="0" cy="1754684"/>
          </a:xfrm>
          <a:prstGeom prst="lin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58" name="Line 172"/>
          <p:cNvSpPr>
            <a:spLocks noChangeShapeType="1"/>
          </p:cNvSpPr>
          <p:nvPr/>
        </p:nvSpPr>
        <p:spPr bwMode="auto">
          <a:xfrm>
            <a:off x="5292148" y="3092649"/>
            <a:ext cx="0" cy="175468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1759" name="Line 173"/>
          <p:cNvSpPr>
            <a:spLocks noChangeShapeType="1"/>
          </p:cNvSpPr>
          <p:nvPr/>
        </p:nvSpPr>
        <p:spPr bwMode="auto">
          <a:xfrm>
            <a:off x="6469785" y="3091161"/>
            <a:ext cx="0" cy="1754683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2771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539750" y="391418"/>
            <a:ext cx="30262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What is Concrete Deterioration?</a:t>
            </a:r>
            <a:endParaRPr lang="zh-TW" altLang="en-A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4841" y="998637"/>
            <a:ext cx="8836603" cy="121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AU" altLang="zh-TW" sz="2200" b="1" i="1" dirty="0">
                <a:solidFill>
                  <a:srgbClr val="4D4D4D"/>
                </a:solidFill>
                <a:ea typeface="新細明體" pitchFamily="18" charset="-120"/>
              </a:rPr>
              <a:t>	</a:t>
            </a:r>
            <a:r>
              <a:rPr lang="en-AU" altLang="zh-TW" sz="2200" b="1" i="1" dirty="0">
                <a:solidFill>
                  <a:schemeClr val="accent2"/>
                </a:solidFill>
                <a:ea typeface="新細明體" pitchFamily="18" charset="-120"/>
              </a:rPr>
              <a:t>Concrete Deterioration 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1300" dirty="0">
                <a:solidFill>
                  <a:srgbClr val="000000"/>
                </a:solidFill>
                <a:ea typeface="新細明體" pitchFamily="18" charset="-120"/>
              </a:rPr>
              <a:t>	</a:t>
            </a:r>
            <a:r>
              <a:rPr lang="en-US" altLang="zh-TW" sz="1700" dirty="0">
                <a:solidFill>
                  <a:srgbClr val="000000"/>
                </a:solidFill>
                <a:ea typeface="新細明體" pitchFamily="18" charset="-120"/>
              </a:rPr>
              <a:t>As a result of concrete deterioration, the concrete slabs or concrete structures (your investment / </a:t>
            </a:r>
            <a:r>
              <a:rPr lang="en-US" altLang="zh-TW" sz="1700" dirty="0" smtClean="0">
                <a:solidFill>
                  <a:srgbClr val="000000"/>
                </a:solidFill>
                <a:ea typeface="新細明體" pitchFamily="18" charset="-120"/>
              </a:rPr>
              <a:t>properties) become as illustrated below-</a:t>
            </a:r>
            <a:endParaRPr lang="en-AU" altLang="zh-TW" sz="17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32774" name="Picture 6" descr="Corro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89" y="2416969"/>
            <a:ext cx="2164773" cy="166092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5" name="Picture 7" descr="crac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7534" y="4576466"/>
            <a:ext cx="2164773" cy="149125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6" name="Picture 8" descr="spalling_Corro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6795" y="2483942"/>
            <a:ext cx="2118591" cy="146298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7" name="Picture 9" descr="AS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3069" y="4576466"/>
            <a:ext cx="2486603" cy="153888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8" name="Picture 10" descr="bridge-deck-inspect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3773" y="2753321"/>
            <a:ext cx="1861705" cy="204489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3795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513773" y="2753320"/>
            <a:ext cx="746665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805"/>
            <a:r>
              <a:rPr lang="en-AU" altLang="zh-TW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Factors causing Concrete </a:t>
            </a:r>
            <a:r>
              <a:rPr lang="en-AU" altLang="zh-TW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Deterioration</a:t>
            </a:r>
            <a:endParaRPr lang="zh-TW" altLang="en-AU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812637" y="2378274"/>
            <a:ext cx="184716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defTabSz="913805"/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34819" name="Picture 164" descr="Evercrete Logo - Without White Colour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512" y="5877223"/>
            <a:ext cx="2743488" cy="9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66" name="Rectangle 166"/>
          <p:cNvSpPr>
            <a:spLocks noChangeArrowheads="1"/>
          </p:cNvSpPr>
          <p:nvPr/>
        </p:nvSpPr>
        <p:spPr bwMode="auto">
          <a:xfrm>
            <a:off x="539750" y="863203"/>
            <a:ext cx="78408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3805"/>
            <a:r>
              <a:rPr lang="en-AU" altLang="zh-TW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itchFamily="18" charset="-120"/>
              </a:rPr>
              <a:t>Factors causing Concrete Deterioration?</a:t>
            </a:r>
            <a:endParaRPr lang="zh-TW" altLang="en-A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4841" y="1943696"/>
            <a:ext cx="8836603" cy="435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91433" tIns="45717" rIns="91433" bIns="45717">
            <a:spAutoFit/>
          </a:bodyPr>
          <a:lstStyle/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AU" altLang="zh-TW" sz="2000" b="1" i="1" dirty="0">
                <a:solidFill>
                  <a:schemeClr val="accent2"/>
                </a:solidFill>
                <a:ea typeface="新細明體" pitchFamily="18" charset="-120"/>
              </a:rPr>
              <a:t>	The </a:t>
            </a:r>
            <a:r>
              <a:rPr lang="en-AU" altLang="zh-TW" sz="2000" b="1" i="1" dirty="0" smtClean="0">
                <a:solidFill>
                  <a:schemeClr val="accent2"/>
                </a:solidFill>
                <a:ea typeface="新細明體" pitchFamily="18" charset="-120"/>
              </a:rPr>
              <a:t>following factors cause Concrete </a:t>
            </a:r>
            <a:r>
              <a:rPr lang="en-AU" altLang="zh-TW" sz="2000" b="1" i="1" dirty="0">
                <a:solidFill>
                  <a:schemeClr val="accent2"/>
                </a:solidFill>
                <a:ea typeface="新細明體" pitchFamily="18" charset="-120"/>
              </a:rPr>
              <a:t>Deterioration:</a:t>
            </a:r>
            <a:endParaRPr lang="en-US" altLang="zh-TW" sz="2000" b="1" dirty="0">
              <a:solidFill>
                <a:schemeClr val="accent2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1.	Alkali Silica Reaction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2. 	Acid Attack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3.	Carbonation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4.	Freeze / Thaw Action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r>
              <a:rPr lang="en-US" altLang="zh-TW" sz="2200" dirty="0">
                <a:solidFill>
                  <a:srgbClr val="000000"/>
                </a:solidFill>
                <a:ea typeface="新細明體" pitchFamily="18" charset="-120"/>
              </a:rPr>
              <a:t>	5.	Water Leakage</a:t>
            </a: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endParaRPr lang="en-US" altLang="zh-TW" sz="2200" dirty="0">
              <a:solidFill>
                <a:srgbClr val="000000"/>
              </a:solidFill>
              <a:ea typeface="新細明體" pitchFamily="18" charset="-120"/>
            </a:endParaRPr>
          </a:p>
          <a:p>
            <a:pPr marL="457634" indent="-457634" defTabSz="913805">
              <a:lnSpc>
                <a:spcPct val="115000"/>
              </a:lnSpc>
              <a:spcBef>
                <a:spcPct val="50000"/>
              </a:spcBef>
            </a:pPr>
            <a:endParaRPr lang="en-US" altLang="zh-TW" sz="2200" dirty="0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1786</Words>
  <Application>Microsoft Macintosh PowerPoint</Application>
  <PresentationFormat>On-screen Show (4:3)</PresentationFormat>
  <Paragraphs>359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JATIN</dc:creator>
  <cp:lastModifiedBy>RAKESH</cp:lastModifiedBy>
  <cp:revision>122</cp:revision>
  <dcterms:created xsi:type="dcterms:W3CDTF">2015-07-09T11:28:05Z</dcterms:created>
  <dcterms:modified xsi:type="dcterms:W3CDTF">2023-06-07T10:27:59Z</dcterms:modified>
</cp:coreProperties>
</file>